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9"/>
  </p:handoutMasterIdLst>
  <p:sldIdLst>
    <p:sldId id="256" r:id="rId2"/>
    <p:sldId id="257" r:id="rId3"/>
    <p:sldId id="289" r:id="rId4"/>
    <p:sldId id="258" r:id="rId5"/>
    <p:sldId id="259" r:id="rId6"/>
    <p:sldId id="260" r:id="rId7"/>
    <p:sldId id="262" r:id="rId8"/>
    <p:sldId id="263" r:id="rId9"/>
    <p:sldId id="264" r:id="rId10"/>
    <p:sldId id="265" r:id="rId11"/>
    <p:sldId id="266" r:id="rId12"/>
    <p:sldId id="267" r:id="rId13"/>
    <p:sldId id="268" r:id="rId14"/>
    <p:sldId id="292" r:id="rId15"/>
    <p:sldId id="299" r:id="rId16"/>
    <p:sldId id="298" r:id="rId17"/>
    <p:sldId id="288" r:id="rId18"/>
  </p:sldIdLst>
  <p:sldSz cx="9144000" cy="6858000" type="screen4x3"/>
  <p:notesSz cx="6858000" cy="9947275"/>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66" d="100"/>
          <a:sy n="66" d="100"/>
        </p:scale>
        <p:origin x="-1044"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97364"/>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sz="quarter" idx="1"/>
          </p:nvPr>
        </p:nvSpPr>
        <p:spPr>
          <a:xfrm>
            <a:off x="3884613" y="0"/>
            <a:ext cx="2971800" cy="497364"/>
          </a:xfrm>
          <a:prstGeom prst="rect">
            <a:avLst/>
          </a:prstGeom>
        </p:spPr>
        <p:txBody>
          <a:bodyPr vert="horz" lIns="91440" tIns="45720" rIns="91440" bIns="45720" rtlCol="0"/>
          <a:lstStyle>
            <a:lvl1pPr algn="r">
              <a:defRPr sz="1200"/>
            </a:lvl1pPr>
          </a:lstStyle>
          <a:p>
            <a:fld id="{E13A313D-065D-430E-949C-2884AE871E25}" type="datetimeFigureOut">
              <a:rPr lang="tr-TR" smtClean="0"/>
              <a:t>7.12.2018</a:t>
            </a:fld>
            <a:endParaRPr lang="tr-TR"/>
          </a:p>
        </p:txBody>
      </p:sp>
      <p:sp>
        <p:nvSpPr>
          <p:cNvPr id="4" name="Altbilgi Yer Tutucusu 3"/>
          <p:cNvSpPr>
            <a:spLocks noGrp="1"/>
          </p:cNvSpPr>
          <p:nvPr>
            <p:ph type="ftr" sz="quarter" idx="2"/>
          </p:nvPr>
        </p:nvSpPr>
        <p:spPr>
          <a:xfrm>
            <a:off x="0" y="9448185"/>
            <a:ext cx="2971800" cy="497364"/>
          </a:xfrm>
          <a:prstGeom prst="rect">
            <a:avLst/>
          </a:prstGeom>
        </p:spPr>
        <p:txBody>
          <a:bodyPr vert="horz" lIns="91440" tIns="45720" rIns="91440" bIns="45720" rtlCol="0" anchor="b"/>
          <a:lstStyle>
            <a:lvl1pPr algn="l">
              <a:defRPr sz="1200"/>
            </a:lvl1pPr>
          </a:lstStyle>
          <a:p>
            <a:endParaRPr lang="tr-TR"/>
          </a:p>
        </p:txBody>
      </p:sp>
      <p:sp>
        <p:nvSpPr>
          <p:cNvPr id="5" name="Slayt Numarası Yer Tutucusu 4"/>
          <p:cNvSpPr>
            <a:spLocks noGrp="1"/>
          </p:cNvSpPr>
          <p:nvPr>
            <p:ph type="sldNum" sz="quarter" idx="3"/>
          </p:nvPr>
        </p:nvSpPr>
        <p:spPr>
          <a:xfrm>
            <a:off x="3884613" y="9448185"/>
            <a:ext cx="2971800" cy="497364"/>
          </a:xfrm>
          <a:prstGeom prst="rect">
            <a:avLst/>
          </a:prstGeom>
        </p:spPr>
        <p:txBody>
          <a:bodyPr vert="horz" lIns="91440" tIns="45720" rIns="91440" bIns="45720" rtlCol="0" anchor="b"/>
          <a:lstStyle>
            <a:lvl1pPr algn="r">
              <a:defRPr sz="1200"/>
            </a:lvl1pPr>
          </a:lstStyle>
          <a:p>
            <a:fld id="{6A992754-F509-47C9-AEF4-39CB352ECB24}" type="slidenum">
              <a:rPr lang="tr-TR" smtClean="0"/>
              <a:t>‹#›</a:t>
            </a:fld>
            <a:endParaRPr lang="tr-TR"/>
          </a:p>
        </p:txBody>
      </p:sp>
    </p:spTree>
    <p:extLst>
      <p:ext uri="{BB962C8B-B14F-4D97-AF65-F5344CB8AC3E}">
        <p14:creationId xmlns:p14="http://schemas.microsoft.com/office/powerpoint/2010/main" val="3455742460"/>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a:t>Asıl başlık stili için tıklatın</a:t>
            </a: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tıklatın</a:t>
            </a:r>
          </a:p>
        </p:txBody>
      </p:sp>
      <p:sp>
        <p:nvSpPr>
          <p:cNvPr id="4" name="3 Veri Yer Tutucusu"/>
          <p:cNvSpPr>
            <a:spLocks noGrp="1"/>
          </p:cNvSpPr>
          <p:nvPr>
            <p:ph type="dt" sz="half" idx="10"/>
          </p:nvPr>
        </p:nvSpPr>
        <p:spPr/>
        <p:txBody>
          <a:bodyPr/>
          <a:lstStyle/>
          <a:p>
            <a:fld id="{C5E88B64-0776-481A-9896-CC0C97E3E377}" type="datetimeFigureOut">
              <a:rPr lang="tr-TR" smtClean="0"/>
              <a:pPr/>
              <a:t>7.12.2018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418B1418-B365-482D-9BC5-7434EE78AC95}"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Dikey Metin Yer Tutucusu"/>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C5E88B64-0776-481A-9896-CC0C97E3E377}" type="datetimeFigureOut">
              <a:rPr lang="tr-TR" smtClean="0"/>
              <a:pPr/>
              <a:t>7.12.2018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418B1418-B365-482D-9BC5-7434EE78AC95}"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a:t>Asıl başlık stili için tıklatın</a:t>
            </a: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C5E88B64-0776-481A-9896-CC0C97E3E377}" type="datetimeFigureOut">
              <a:rPr lang="tr-TR" smtClean="0"/>
              <a:pPr/>
              <a:t>7.12.2018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418B1418-B365-482D-9BC5-7434EE78AC95}"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C5E88B64-0776-481A-9896-CC0C97E3E377}" type="datetimeFigureOut">
              <a:rPr lang="tr-TR" smtClean="0"/>
              <a:pPr/>
              <a:t>7.12.2018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418B1418-B365-482D-9BC5-7434EE78AC95}"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a:t>Asıl başlık stili için tıklatın</a:t>
            </a: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3 Veri Yer Tutucusu"/>
          <p:cNvSpPr>
            <a:spLocks noGrp="1"/>
          </p:cNvSpPr>
          <p:nvPr>
            <p:ph type="dt" sz="half" idx="10"/>
          </p:nvPr>
        </p:nvSpPr>
        <p:spPr/>
        <p:txBody>
          <a:bodyPr/>
          <a:lstStyle/>
          <a:p>
            <a:fld id="{C5E88B64-0776-481A-9896-CC0C97E3E377}" type="datetimeFigureOut">
              <a:rPr lang="tr-TR" smtClean="0"/>
              <a:pPr/>
              <a:t>7.12.2018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418B1418-B365-482D-9BC5-7434EE78AC95}"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Veri Yer Tutucusu"/>
          <p:cNvSpPr>
            <a:spLocks noGrp="1"/>
          </p:cNvSpPr>
          <p:nvPr>
            <p:ph type="dt" sz="half" idx="10"/>
          </p:nvPr>
        </p:nvSpPr>
        <p:spPr/>
        <p:txBody>
          <a:bodyPr/>
          <a:lstStyle/>
          <a:p>
            <a:fld id="{C5E88B64-0776-481A-9896-CC0C97E3E377}" type="datetimeFigureOut">
              <a:rPr lang="tr-TR" smtClean="0"/>
              <a:pPr/>
              <a:t>7.12.2018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418B1418-B365-482D-9BC5-7434EE78AC95}"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a:t>Asıl başlık stili için tıklatın</a:t>
            </a: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7" name="6 Veri Yer Tutucusu"/>
          <p:cNvSpPr>
            <a:spLocks noGrp="1"/>
          </p:cNvSpPr>
          <p:nvPr>
            <p:ph type="dt" sz="half" idx="10"/>
          </p:nvPr>
        </p:nvSpPr>
        <p:spPr/>
        <p:txBody>
          <a:bodyPr/>
          <a:lstStyle/>
          <a:p>
            <a:fld id="{C5E88B64-0776-481A-9896-CC0C97E3E377}" type="datetimeFigureOut">
              <a:rPr lang="tr-TR" smtClean="0"/>
              <a:pPr/>
              <a:t>7.12.2018</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418B1418-B365-482D-9BC5-7434EE78AC95}"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Veri Yer Tutucusu"/>
          <p:cNvSpPr>
            <a:spLocks noGrp="1"/>
          </p:cNvSpPr>
          <p:nvPr>
            <p:ph type="dt" sz="half" idx="10"/>
          </p:nvPr>
        </p:nvSpPr>
        <p:spPr/>
        <p:txBody>
          <a:bodyPr/>
          <a:lstStyle/>
          <a:p>
            <a:fld id="{C5E88B64-0776-481A-9896-CC0C97E3E377}" type="datetimeFigureOut">
              <a:rPr lang="tr-TR" smtClean="0"/>
              <a:pPr/>
              <a:t>7.12.2018</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418B1418-B365-482D-9BC5-7434EE78AC95}"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C5E88B64-0776-481A-9896-CC0C97E3E377}" type="datetimeFigureOut">
              <a:rPr lang="tr-TR" smtClean="0"/>
              <a:pPr/>
              <a:t>7.12.2018</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418B1418-B365-482D-9BC5-7434EE78AC95}"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a:t>Asıl başlık stili için tıklatın</a:t>
            </a: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C5E88B64-0776-481A-9896-CC0C97E3E377}" type="datetimeFigureOut">
              <a:rPr lang="tr-TR" smtClean="0"/>
              <a:pPr/>
              <a:t>7.12.2018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418B1418-B365-482D-9BC5-7434EE78AC95}"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a:t>Asıl başlık stili için tıklatın</a:t>
            </a: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C5E88B64-0776-481A-9896-CC0C97E3E377}" type="datetimeFigureOut">
              <a:rPr lang="tr-TR" smtClean="0"/>
              <a:pPr/>
              <a:t>7.12.2018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418B1418-B365-482D-9BC5-7434EE78AC95}"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a:t>Asıl başlık stili için tıklatın</a:t>
            </a: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5E88B64-0776-481A-9896-CC0C97E3E377}" type="datetimeFigureOut">
              <a:rPr lang="tr-TR" smtClean="0"/>
              <a:pPr/>
              <a:t>7.12.2018</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18B1418-B365-482D-9BC5-7434EE78AC95}"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Akış Çizelgesi: İşlem"/>
          <p:cNvSpPr/>
          <p:nvPr/>
        </p:nvSpPr>
        <p:spPr>
          <a:xfrm>
            <a:off x="785786" y="1214422"/>
            <a:ext cx="7215238" cy="3929090"/>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6600" dirty="0"/>
              <a:t>ERGENLİK </a:t>
            </a:r>
          </a:p>
          <a:p>
            <a:pPr algn="ctr"/>
            <a:r>
              <a:rPr lang="tr-TR" sz="6600" dirty="0" smtClean="0"/>
              <a:t>DÖNEMİ ÖZELLİKLERİ VE İLETİŞİM</a:t>
            </a:r>
            <a:endParaRPr lang="tr-TR" sz="66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a:t>ERGENLİKTE RİSKLİ DAVRANIŞLAR</a:t>
            </a:r>
          </a:p>
        </p:txBody>
      </p:sp>
      <p:sp>
        <p:nvSpPr>
          <p:cNvPr id="3" name="2 İçerik Yer Tutucusu"/>
          <p:cNvSpPr>
            <a:spLocks noGrp="1"/>
          </p:cNvSpPr>
          <p:nvPr>
            <p:ph idx="1"/>
          </p:nvPr>
        </p:nvSpPr>
        <p:spPr/>
        <p:txBody>
          <a:bodyPr>
            <a:normAutofit/>
          </a:bodyPr>
          <a:lstStyle/>
          <a:p>
            <a:pPr algn="ctr"/>
            <a:r>
              <a:rPr lang="tr-TR" dirty="0"/>
              <a:t>Okuldan Kaçma</a:t>
            </a:r>
          </a:p>
          <a:p>
            <a:pPr algn="ctr"/>
            <a:r>
              <a:rPr lang="tr-TR" dirty="0" smtClean="0"/>
              <a:t>Alkol-sigara madde </a:t>
            </a:r>
            <a:r>
              <a:rPr lang="tr-TR" dirty="0"/>
              <a:t>Kullanma</a:t>
            </a:r>
          </a:p>
          <a:p>
            <a:pPr algn="ctr"/>
            <a:r>
              <a:rPr lang="tr-TR" dirty="0"/>
              <a:t>Evden Kaçma</a:t>
            </a:r>
          </a:p>
          <a:p>
            <a:pPr algn="ctr"/>
            <a:r>
              <a:rPr lang="tr-TR" dirty="0"/>
              <a:t>Şiddet Eğilimi Gösterme</a:t>
            </a:r>
          </a:p>
          <a:p>
            <a:pPr algn="ctr"/>
            <a:r>
              <a:rPr lang="tr-TR" dirty="0"/>
              <a:t>Suç İşleme Ya Da İşleme Eğilimi Olma</a:t>
            </a:r>
          </a:p>
          <a:p>
            <a:pPr algn="ctr"/>
            <a:r>
              <a:rPr lang="tr-TR" dirty="0"/>
              <a:t>Kendine Zarar </a:t>
            </a:r>
            <a:r>
              <a:rPr lang="tr-TR" dirty="0" smtClean="0"/>
              <a:t>Verme</a:t>
            </a:r>
            <a:endParaRPr lang="tr-TR"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Autofit/>
          </a:bodyPr>
          <a:lstStyle/>
          <a:p>
            <a:r>
              <a:rPr lang="tr-TR" sz="3600" b="1" dirty="0"/>
              <a:t>RİSKLİ DAVRANIŞLARIN OLUŞUMUNA ETKİ EDEN FAKTÖRLER</a:t>
            </a:r>
          </a:p>
        </p:txBody>
      </p:sp>
      <p:sp>
        <p:nvSpPr>
          <p:cNvPr id="3" name="2 İçerik Yer Tutucusu"/>
          <p:cNvSpPr>
            <a:spLocks noGrp="1"/>
          </p:cNvSpPr>
          <p:nvPr>
            <p:ph idx="1"/>
          </p:nvPr>
        </p:nvSpPr>
        <p:spPr>
          <a:xfrm>
            <a:off x="0" y="1600200"/>
            <a:ext cx="9144000" cy="4525963"/>
          </a:xfrm>
        </p:spPr>
        <p:txBody>
          <a:bodyPr>
            <a:noAutofit/>
          </a:bodyPr>
          <a:lstStyle/>
          <a:p>
            <a:pPr algn="ctr"/>
            <a:r>
              <a:rPr lang="tr-TR" sz="2400" b="1" dirty="0"/>
              <a:t>Gencin İçinde Bulunduğu </a:t>
            </a:r>
            <a:r>
              <a:rPr lang="tr-TR" sz="2400" b="1" dirty="0" err="1"/>
              <a:t>Sosyo</a:t>
            </a:r>
            <a:r>
              <a:rPr lang="tr-TR" sz="2400" b="1" dirty="0"/>
              <a:t>-ekonomik Durum (Göç, Fakirlik Vb.)</a:t>
            </a:r>
          </a:p>
          <a:p>
            <a:pPr algn="ctr"/>
            <a:r>
              <a:rPr lang="tr-TR" sz="2400" b="1" dirty="0"/>
              <a:t>Kültürel Etkenler</a:t>
            </a:r>
          </a:p>
          <a:p>
            <a:pPr algn="ctr"/>
            <a:r>
              <a:rPr lang="tr-TR" sz="2400" b="1" dirty="0"/>
              <a:t>Olumsuz Akran İlişkileri</a:t>
            </a:r>
          </a:p>
          <a:p>
            <a:pPr algn="ctr"/>
            <a:r>
              <a:rPr lang="tr-TR" sz="2400" b="1" dirty="0"/>
              <a:t>Aile İçinde Eşler Arasında Çatışma</a:t>
            </a:r>
          </a:p>
          <a:p>
            <a:pPr algn="ctr"/>
            <a:r>
              <a:rPr lang="tr-TR" sz="2400" b="1" dirty="0"/>
              <a:t>İstismar/İhmal</a:t>
            </a:r>
          </a:p>
          <a:p>
            <a:pPr algn="ctr"/>
            <a:r>
              <a:rPr lang="tr-TR" sz="2400" b="1" dirty="0"/>
              <a:t>İletişimsizlik</a:t>
            </a:r>
          </a:p>
          <a:p>
            <a:pPr algn="ctr"/>
            <a:r>
              <a:rPr lang="tr-TR" sz="2400" b="1" dirty="0"/>
              <a:t>Aşırı Otorite Veya Kuralsızlık</a:t>
            </a:r>
          </a:p>
          <a:p>
            <a:pPr algn="ctr"/>
            <a:r>
              <a:rPr lang="tr-TR" sz="2400" b="1" dirty="0"/>
              <a:t>Okulda Dışlanma/Damgalanma</a:t>
            </a:r>
          </a:p>
          <a:p>
            <a:pPr algn="ctr"/>
            <a:r>
              <a:rPr lang="tr-TR" sz="2400" b="1" dirty="0"/>
              <a:t>Dikkat Eksikliği Veya Öğrenme Güçlüğü</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a:t>NASIL DAVRANMALIYIZ ?</a:t>
            </a:r>
          </a:p>
        </p:txBody>
      </p:sp>
      <p:sp>
        <p:nvSpPr>
          <p:cNvPr id="3" name="2 İçerik Yer Tutucusu"/>
          <p:cNvSpPr>
            <a:spLocks noGrp="1"/>
          </p:cNvSpPr>
          <p:nvPr>
            <p:ph idx="1"/>
          </p:nvPr>
        </p:nvSpPr>
        <p:spPr>
          <a:xfrm>
            <a:off x="428596" y="1500174"/>
            <a:ext cx="8329642" cy="4972071"/>
          </a:xfrm>
        </p:spPr>
        <p:txBody>
          <a:bodyPr>
            <a:normAutofit fontScale="77500" lnSpcReduction="20000"/>
          </a:bodyPr>
          <a:lstStyle/>
          <a:p>
            <a:pPr>
              <a:buNone/>
            </a:pPr>
            <a:r>
              <a:rPr lang="tr-TR" sz="2800" dirty="0"/>
              <a:t>	--- İlk Yapılması Gereken Ergenlik Dönemi Özellikleri Bilinmeli Ve Bu Dönemde Yaşadıkları Hırçınlıklar, Normal Karşılanmalı, Öğrencinin Özerk Bir Kişilik Oluşturmasına Yardımcı Olunmalıdır.</a:t>
            </a:r>
          </a:p>
          <a:p>
            <a:pPr>
              <a:buNone/>
            </a:pPr>
            <a:endParaRPr lang="tr-TR" sz="2800" dirty="0"/>
          </a:p>
          <a:p>
            <a:pPr>
              <a:buNone/>
            </a:pPr>
            <a:r>
              <a:rPr lang="tr-TR" sz="2800" dirty="0"/>
              <a:t>	--- Olumlu Rol Model Olunmalıdır.</a:t>
            </a:r>
          </a:p>
          <a:p>
            <a:pPr>
              <a:buNone/>
            </a:pPr>
            <a:endParaRPr lang="tr-TR" sz="2800" dirty="0"/>
          </a:p>
          <a:p>
            <a:pPr>
              <a:buNone/>
            </a:pPr>
            <a:r>
              <a:rPr lang="tr-TR" sz="2800" dirty="0"/>
              <a:t>	--- İletişimde Nasihat Vermemeli, Bilgiler Kısa Öz Bir Şekilde İfade Edilmelidir. Çünkü Bu Dönemde Bireyler, Çabuk Sıkılır Ve Nasihat Almaktan Asla Hoşlanmazlar. </a:t>
            </a:r>
            <a:r>
              <a:rPr lang="tr-TR" sz="2800" dirty="0" smtClean="0"/>
              <a:t>(çözüm getirme-</a:t>
            </a:r>
            <a:r>
              <a:rPr lang="tr-TR" sz="2800" dirty="0" err="1" smtClean="0"/>
              <a:t>geçiştirme,teşhis</a:t>
            </a:r>
            <a:r>
              <a:rPr lang="tr-TR" sz="2800" dirty="0" smtClean="0"/>
              <a:t> tanı koyma </a:t>
            </a:r>
            <a:r>
              <a:rPr lang="tr-TR" sz="2800" dirty="0" err="1" smtClean="0"/>
              <a:t>vb</a:t>
            </a:r>
            <a:endParaRPr lang="tr-TR" sz="2800" dirty="0"/>
          </a:p>
          <a:p>
            <a:pPr>
              <a:buNone/>
            </a:pPr>
            <a:endParaRPr lang="tr-TR" sz="2800" dirty="0"/>
          </a:p>
          <a:p>
            <a:pPr>
              <a:buNone/>
            </a:pPr>
            <a:r>
              <a:rPr lang="tr-TR" sz="2800" dirty="0"/>
              <a:t>	--- Topluluk Önünde Kesinlikle  Azarlanmamalı Ve Rencide Edilmemelidir.</a:t>
            </a:r>
          </a:p>
          <a:p>
            <a:pPr>
              <a:buNone/>
            </a:pPr>
            <a:endParaRPr lang="tr-TR" sz="2800" dirty="0"/>
          </a:p>
          <a:p>
            <a:pPr>
              <a:buNone/>
            </a:pPr>
            <a:r>
              <a:rPr lang="tr-TR" sz="2800" dirty="0"/>
              <a:t>	--- Bu Dönemde Yaşanan Değişimler Hakkında Olumsuz Yorumlar Yapılmalıdır. Özellikle Bireylere Lakap Takılmamalıdır.</a:t>
            </a:r>
            <a:endParaRPr lang="tr-TR"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1600201"/>
            <a:ext cx="8229600" cy="3471874"/>
          </a:xfrm>
        </p:spPr>
        <p:txBody>
          <a:bodyPr/>
          <a:lstStyle/>
          <a:p>
            <a:pPr>
              <a:buNone/>
            </a:pPr>
            <a:r>
              <a:rPr lang="tr-TR" dirty="0"/>
              <a:t>	</a:t>
            </a:r>
            <a:r>
              <a:rPr lang="tr-TR" sz="2400" dirty="0"/>
              <a:t>--- Kültürel Ve Sosyal Eğitim Çalışmalarına Ağırlık Verilmelidir. Böylece Kişinin Kendini Bir Yere Ait Hissetme İhtiyacı, Yanlış Oluşumlar Yerine Sanat, Spor Gibi Aktiviteler Ve Sağlıklı Bir Sosyal Çevre İçerisinde Kendine Yer Bulabilir.</a:t>
            </a:r>
          </a:p>
          <a:p>
            <a:pPr>
              <a:buNone/>
            </a:pPr>
            <a:endParaRPr lang="tr-TR" sz="2400" dirty="0"/>
          </a:p>
          <a:p>
            <a:pPr>
              <a:buNone/>
            </a:pPr>
            <a:r>
              <a:rPr lang="tr-TR" sz="2400" dirty="0"/>
              <a:t>	--- Onları Dinleyin Ve Değerli Olduklarını Hissettirin.</a:t>
            </a:r>
          </a:p>
          <a:p>
            <a:pPr>
              <a:buNone/>
            </a:pPr>
            <a:endParaRPr lang="tr-TR" sz="2400" dirty="0"/>
          </a:p>
          <a:p>
            <a:pPr>
              <a:buNone/>
            </a:pPr>
            <a:r>
              <a:rPr lang="tr-TR" sz="2400" dirty="0"/>
              <a:t>	--- Ben Dilini Kullanın.Eleştirmeyin.</a:t>
            </a:r>
          </a:p>
          <a:p>
            <a:pPr>
              <a:buNone/>
            </a:pPr>
            <a:endParaRPr lang="tr-TR" sz="2400" dirty="0"/>
          </a:p>
          <a:p>
            <a:pPr>
              <a:buNone/>
            </a:pPr>
            <a:endParaRPr lang="tr-TR" sz="2400" dirty="0"/>
          </a:p>
          <a:p>
            <a:pPr>
              <a:buNone/>
            </a:pPr>
            <a:endParaRPr lang="tr-TR" sz="2400" dirty="0"/>
          </a:p>
          <a:p>
            <a:pPr>
              <a:buNone/>
            </a:pPr>
            <a:endParaRPr lang="tr-TR" sz="2400" dirty="0"/>
          </a:p>
        </p:txBody>
      </p:sp>
      <p:sp>
        <p:nvSpPr>
          <p:cNvPr id="4" name="1 Başlık"/>
          <p:cNvSpPr>
            <a:spLocks noGrp="1"/>
          </p:cNvSpPr>
          <p:nvPr>
            <p:ph type="title"/>
          </p:nvPr>
        </p:nvSpPr>
        <p:spPr/>
        <p:txBody>
          <a:bodyPr/>
          <a:lstStyle/>
          <a:p>
            <a:r>
              <a:rPr lang="tr-TR" dirty="0"/>
              <a:t>NASIL DAVRANMALIYIZ ?</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sz="2700" dirty="0" smtClean="0"/>
              <a:t/>
            </a:r>
            <a:br>
              <a:rPr lang="tr-TR" sz="2700" dirty="0" smtClean="0"/>
            </a:br>
            <a:r>
              <a:rPr lang="tr-TR" sz="2700" dirty="0"/>
              <a:t/>
            </a:r>
            <a:br>
              <a:rPr lang="tr-TR" sz="2700" dirty="0"/>
            </a:br>
            <a:r>
              <a:rPr lang="tr-TR" sz="2700" dirty="0" smtClean="0"/>
              <a:t>BEN </a:t>
            </a:r>
            <a:r>
              <a:rPr lang="tr-TR" sz="2700" dirty="0" err="1"/>
              <a:t>DİLİBen</a:t>
            </a:r>
            <a:r>
              <a:rPr lang="tr-TR" sz="2700" dirty="0"/>
              <a:t> dili; yaşanan olay karşısında hissettiğimiz duygu ve düşüncelerimizi karşımızdaki kişiyi suçlamadan ifade etmemizdir.</a:t>
            </a:r>
            <a:r>
              <a:rPr lang="tr-TR" dirty="0"/>
              <a:t/>
            </a:r>
            <a:br>
              <a:rPr lang="tr-TR" dirty="0"/>
            </a:br>
            <a:endParaRPr lang="tr-TR" dirty="0"/>
          </a:p>
        </p:txBody>
      </p:sp>
      <p:sp>
        <p:nvSpPr>
          <p:cNvPr id="3" name="İçerik Yer Tutucusu 2"/>
          <p:cNvSpPr>
            <a:spLocks noGrp="1"/>
          </p:cNvSpPr>
          <p:nvPr>
            <p:ph idx="1"/>
          </p:nvPr>
        </p:nvSpPr>
        <p:spPr/>
        <p:txBody>
          <a:bodyPr>
            <a:normAutofit fontScale="92500" lnSpcReduction="10000"/>
          </a:bodyPr>
          <a:lstStyle/>
          <a:p>
            <a:pPr marL="0" indent="0">
              <a:buNone/>
            </a:pPr>
            <a:r>
              <a:rPr lang="tr-TR" b="1" dirty="0" smtClean="0"/>
              <a:t>Örnek </a:t>
            </a:r>
            <a:r>
              <a:rPr lang="tr-TR" b="1" dirty="0"/>
              <a:t>Olay 2 Durum: Oğlunuz akşam yemeğine geç geliyor.</a:t>
            </a:r>
            <a:r>
              <a:rPr lang="tr-TR" dirty="0"/>
              <a:t/>
            </a:r>
            <a:br>
              <a:rPr lang="tr-TR" dirty="0"/>
            </a:br>
            <a:r>
              <a:rPr lang="tr-TR" dirty="0"/>
              <a:t>Tepki: “</a:t>
            </a:r>
            <a:r>
              <a:rPr lang="tr-TR" dirty="0" err="1"/>
              <a:t>Oğlum,evimizde</a:t>
            </a:r>
            <a:r>
              <a:rPr lang="tr-TR" dirty="0"/>
              <a:t> hepimizin mutlu ve huzurlu olabilmesi için, herkesin uymak zorunda olduğu bazı kurallar var. Akşam yemeğine vaktinde gelmek de bu kurallardan biri. Senin sorumluluklarını bilecek bir yaşa geldiğini </a:t>
            </a:r>
            <a:r>
              <a:rPr lang="tr-TR" dirty="0" err="1"/>
              <a:t>düşünüyorum.Akşam</a:t>
            </a:r>
            <a:r>
              <a:rPr lang="tr-TR" dirty="0"/>
              <a:t> yemeğinde hep birlikte olmak bizi mutlu ediyor.”</a:t>
            </a:r>
          </a:p>
          <a:p>
            <a:r>
              <a:rPr lang="tr-TR" dirty="0"/>
              <a:t/>
            </a:r>
            <a:br>
              <a:rPr lang="tr-TR" dirty="0"/>
            </a:br>
            <a:endParaRPr lang="tr-TR" dirty="0"/>
          </a:p>
        </p:txBody>
      </p:sp>
    </p:spTree>
    <p:extLst>
      <p:ext uri="{BB962C8B-B14F-4D97-AF65-F5344CB8AC3E}">
        <p14:creationId xmlns:p14="http://schemas.microsoft.com/office/powerpoint/2010/main" val="427218374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pc1\Desktop\İLETİŞİMDE+BEN+-DİLİ+BEN+DİLİ_.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51520" y="188640"/>
            <a:ext cx="8712967" cy="633670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4770606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r>
              <a:rPr lang="tr-TR" dirty="0"/>
              <a:t>E</a:t>
            </a:r>
            <a:r>
              <a:rPr lang="tr-TR" dirty="0" smtClean="0"/>
              <a:t>rgenin</a:t>
            </a:r>
            <a:r>
              <a:rPr lang="tr-TR" dirty="0"/>
              <a:t>, dinlenilmeye, kabul edildiğini hissetmeye ihtiyacı vardır. Anlaşıldığını, kabul edildiğini, koşulsuz sevildiğini bilen bir ergenle iletişim kurmak, hiçte zor olmayacaktır. </a:t>
            </a:r>
          </a:p>
        </p:txBody>
      </p:sp>
      <p:sp>
        <p:nvSpPr>
          <p:cNvPr id="2" name="Dikdörtgen 1"/>
          <p:cNvSpPr/>
          <p:nvPr/>
        </p:nvSpPr>
        <p:spPr>
          <a:xfrm>
            <a:off x="1331640" y="4813994"/>
            <a:ext cx="5976664" cy="923330"/>
          </a:xfrm>
          <a:prstGeom prst="rect">
            <a:avLst/>
          </a:prstGeom>
        </p:spPr>
        <p:txBody>
          <a:bodyPr wrap="square">
            <a:spAutoFit/>
          </a:bodyPr>
          <a:lstStyle/>
          <a:p>
            <a:pPr algn="ctr"/>
            <a:r>
              <a:rPr lang="tr-TR" b="1" dirty="0"/>
              <a:t>BU DÖNEMDEKİ DAVRANIŞ VE TUTUMLARININ YAŞADIĞI SÜRECİN BİR </a:t>
            </a:r>
          </a:p>
          <a:p>
            <a:pPr algn="ctr"/>
            <a:r>
              <a:rPr lang="tr-TR" b="1" dirty="0"/>
              <a:t>PARÇASI OLDUĞUNU UNUTULMAMALIDIR.</a:t>
            </a:r>
          </a:p>
        </p:txBody>
      </p:sp>
    </p:spTree>
    <p:extLst>
      <p:ext uri="{BB962C8B-B14F-4D97-AF65-F5344CB8AC3E}">
        <p14:creationId xmlns:p14="http://schemas.microsoft.com/office/powerpoint/2010/main" val="332444107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Akış Çizelgesi: İşlem"/>
          <p:cNvSpPr/>
          <p:nvPr/>
        </p:nvSpPr>
        <p:spPr>
          <a:xfrm>
            <a:off x="1071538" y="928670"/>
            <a:ext cx="6929486" cy="4286280"/>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400" dirty="0"/>
              <a:t>DİNLEDĞİNİZ İÇİN TEŞEKKÜR EDERİM</a:t>
            </a:r>
          </a:p>
          <a:p>
            <a:pPr algn="ctr"/>
            <a:endParaRPr lang="tr-TR" sz="24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Başlık"/>
          <p:cNvSpPr>
            <a:spLocks noGrp="1"/>
          </p:cNvSpPr>
          <p:nvPr>
            <p:ph type="title"/>
          </p:nvPr>
        </p:nvSpPr>
        <p:spPr>
          <a:xfrm>
            <a:off x="428596" y="214290"/>
            <a:ext cx="8229600" cy="1143000"/>
          </a:xfrm>
        </p:spPr>
        <p:txBody>
          <a:bodyPr/>
          <a:lstStyle/>
          <a:p>
            <a:r>
              <a:rPr lang="tr-TR" b="1" dirty="0"/>
              <a:t>ERGENLİK NEDİR?</a:t>
            </a:r>
          </a:p>
        </p:txBody>
      </p:sp>
      <p:sp>
        <p:nvSpPr>
          <p:cNvPr id="4" name="3 İçerik Yer Tutucusu"/>
          <p:cNvSpPr>
            <a:spLocks noGrp="1"/>
          </p:cNvSpPr>
          <p:nvPr>
            <p:ph idx="1"/>
          </p:nvPr>
        </p:nvSpPr>
        <p:spPr>
          <a:xfrm>
            <a:off x="214282" y="1500174"/>
            <a:ext cx="6000792" cy="4929222"/>
          </a:xfrm>
        </p:spPr>
        <p:txBody>
          <a:bodyPr>
            <a:normAutofit/>
          </a:bodyPr>
          <a:lstStyle/>
          <a:p>
            <a:pPr>
              <a:buNone/>
            </a:pPr>
            <a:r>
              <a:rPr lang="tr-TR" sz="2400" dirty="0"/>
              <a:t>		 Ergenlik çağı, insanların fiziksel, duygusal ve sosyal pek çok değişikliği kısa sürede ve bir arada yaşadığı bir değişim dönemidir</a:t>
            </a:r>
          </a:p>
          <a:p>
            <a:pPr>
              <a:buNone/>
            </a:pPr>
            <a:r>
              <a:rPr lang="tr-TR" sz="2400" dirty="0"/>
              <a:t>		Genellikle 12 </a:t>
            </a:r>
            <a:r>
              <a:rPr lang="tr-TR" sz="2400"/>
              <a:t>İla </a:t>
            </a:r>
            <a:r>
              <a:rPr lang="tr-TR" sz="2400" smtClean="0"/>
              <a:t>20 Yaş(10—24</a:t>
            </a:r>
            <a:r>
              <a:rPr lang="tr-TR" sz="2400" dirty="0" smtClean="0"/>
              <a:t>) </a:t>
            </a:r>
            <a:r>
              <a:rPr lang="tr-TR" sz="2400" dirty="0"/>
              <a:t>Arası Dönem Ergenlik Dönemi Olarak Adlandırılabilir.</a:t>
            </a:r>
          </a:p>
          <a:p>
            <a:pPr>
              <a:buNone/>
            </a:pPr>
            <a:endParaRPr lang="tr-TR" sz="2400" dirty="0"/>
          </a:p>
          <a:p>
            <a:pPr>
              <a:buNone/>
            </a:pPr>
            <a:r>
              <a:rPr lang="tr-TR" sz="2400" dirty="0"/>
              <a:t>		 Herkes Ergenliğe Farklı Yaşlarda Girebilir. Bunu Belirleyen Faktörler; Yaş, Genetik, Sosyoekonomik Şartlar Ve İklimdir.</a:t>
            </a:r>
          </a:p>
          <a:p>
            <a:pPr>
              <a:buNone/>
            </a:pPr>
            <a:endParaRPr lang="tr-TR" sz="2400" dirty="0"/>
          </a:p>
        </p:txBody>
      </p:sp>
      <p:pic>
        <p:nvPicPr>
          <p:cNvPr id="1026" name="Picture 2" descr="C:\Users\DELL\Desktop\images.jpg"/>
          <p:cNvPicPr>
            <a:picLocks noChangeAspect="1" noChangeArrowheads="1"/>
          </p:cNvPicPr>
          <p:nvPr/>
        </p:nvPicPr>
        <p:blipFill>
          <a:blip r:embed="rId2"/>
          <a:srcRect/>
          <a:stretch>
            <a:fillRect/>
          </a:stretch>
        </p:blipFill>
        <p:spPr bwMode="auto">
          <a:xfrm>
            <a:off x="6215074" y="1500174"/>
            <a:ext cx="2709852" cy="2276477"/>
          </a:xfrm>
          <a:prstGeom prst="rect">
            <a:avLst/>
          </a:prstGeom>
          <a:noFill/>
        </p:spPr>
      </p:pic>
      <p:pic>
        <p:nvPicPr>
          <p:cNvPr id="1027" name="Picture 3" descr="C:\Users\DELL\Desktop\ergenlik_donemi-600x337.jpg"/>
          <p:cNvPicPr>
            <a:picLocks noChangeAspect="1" noChangeArrowheads="1"/>
          </p:cNvPicPr>
          <p:nvPr/>
        </p:nvPicPr>
        <p:blipFill>
          <a:blip r:embed="rId3"/>
          <a:srcRect/>
          <a:stretch>
            <a:fillRect/>
          </a:stretch>
        </p:blipFill>
        <p:spPr bwMode="auto">
          <a:xfrm>
            <a:off x="6286512" y="3929066"/>
            <a:ext cx="2625711" cy="2358565"/>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0" y="1428736"/>
            <a:ext cx="9144000" cy="4154494"/>
          </a:xfrm>
        </p:spPr>
        <p:txBody>
          <a:bodyPr>
            <a:normAutofit/>
          </a:bodyPr>
          <a:lstStyle/>
          <a:p>
            <a:pPr eaLnBrk="0" hangingPunct="0">
              <a:lnSpc>
                <a:spcPct val="120000"/>
              </a:lnSpc>
              <a:defRPr/>
            </a:pPr>
            <a:r>
              <a:rPr lang="tr-TR" b="1" dirty="0">
                <a:solidFill>
                  <a:srgbClr val="000000"/>
                </a:solidFill>
                <a:effectLst>
                  <a:outerShdw blurRad="38100" dist="38100" dir="2700000" algn="tl">
                    <a:srgbClr val="FFFFFF"/>
                  </a:outerShdw>
                </a:effectLst>
              </a:rPr>
              <a:t>ERGENLİK  </a:t>
            </a:r>
            <a:br>
              <a:rPr lang="tr-TR" b="1" dirty="0">
                <a:solidFill>
                  <a:srgbClr val="000000"/>
                </a:solidFill>
                <a:effectLst>
                  <a:outerShdw blurRad="38100" dist="38100" dir="2700000" algn="tl">
                    <a:srgbClr val="FFFFFF"/>
                  </a:outerShdw>
                </a:effectLst>
              </a:rPr>
            </a:br>
            <a:r>
              <a:rPr lang="tr-TR" b="1" dirty="0">
                <a:solidFill>
                  <a:srgbClr val="000000"/>
                </a:solidFill>
                <a:effectLst>
                  <a:outerShdw blurRad="38100" dist="38100" dir="2700000" algn="tl">
                    <a:srgbClr val="FFFFFF"/>
                  </a:outerShdw>
                </a:effectLst>
              </a:rPr>
              <a:t>HER ÇOCUKTA </a:t>
            </a:r>
            <a:br>
              <a:rPr lang="tr-TR" b="1" dirty="0">
                <a:solidFill>
                  <a:srgbClr val="000000"/>
                </a:solidFill>
                <a:effectLst>
                  <a:outerShdw blurRad="38100" dist="38100" dir="2700000" algn="tl">
                    <a:srgbClr val="FFFFFF"/>
                  </a:outerShdw>
                </a:effectLst>
              </a:rPr>
            </a:br>
            <a:r>
              <a:rPr lang="tr-TR" b="1" dirty="0">
                <a:solidFill>
                  <a:srgbClr val="000000"/>
                </a:solidFill>
                <a:effectLst>
                  <a:outerShdw blurRad="38100" dist="38100" dir="2700000" algn="tl">
                    <a:srgbClr val="FFFFFF"/>
                  </a:outerShdw>
                </a:effectLst>
              </a:rPr>
              <a:t>AYRI YAŞLARDA </a:t>
            </a:r>
            <a:br>
              <a:rPr lang="tr-TR" b="1" dirty="0">
                <a:solidFill>
                  <a:srgbClr val="000000"/>
                </a:solidFill>
                <a:effectLst>
                  <a:outerShdw blurRad="38100" dist="38100" dir="2700000" algn="tl">
                    <a:srgbClr val="FFFFFF"/>
                  </a:outerShdw>
                </a:effectLst>
              </a:rPr>
            </a:br>
            <a:r>
              <a:rPr lang="tr-TR" b="1" dirty="0">
                <a:solidFill>
                  <a:srgbClr val="000000"/>
                </a:solidFill>
                <a:effectLst>
                  <a:outerShdw blurRad="38100" dist="38100" dir="2700000" algn="tl">
                    <a:srgbClr val="FFFFFF"/>
                  </a:outerShdw>
                </a:effectLst>
              </a:rPr>
              <a:t>BAŞLAYABİLİR !</a:t>
            </a:r>
            <a:endParaRPr lang="tr-TR" dirty="0"/>
          </a:p>
        </p:txBody>
      </p:sp>
      <p:sp>
        <p:nvSpPr>
          <p:cNvPr id="4" name="3 Dikdörtgen"/>
          <p:cNvSpPr/>
          <p:nvPr/>
        </p:nvSpPr>
        <p:spPr>
          <a:xfrm>
            <a:off x="0" y="5786454"/>
            <a:ext cx="9144000" cy="461665"/>
          </a:xfrm>
          <a:prstGeom prst="rect">
            <a:avLst/>
          </a:prstGeom>
        </p:spPr>
        <p:txBody>
          <a:bodyPr wrap="square">
            <a:spAutoFit/>
          </a:bodyPr>
          <a:lstStyle/>
          <a:p>
            <a:pPr algn="ctr"/>
            <a:r>
              <a:rPr lang="tr-TR" sz="2400" b="1" dirty="0"/>
              <a:t>KIZLAR ERGENLİĞE ERKEKLERE GÖRE DAHA ERKEN GİRERLER.</a:t>
            </a:r>
          </a:p>
        </p:txBody>
      </p:sp>
      <p:pic>
        <p:nvPicPr>
          <p:cNvPr id="2050" name="Picture 2" descr="C:\Users\DELL\Desktop\download.png"/>
          <p:cNvPicPr>
            <a:picLocks noChangeAspect="1" noChangeArrowheads="1"/>
          </p:cNvPicPr>
          <p:nvPr/>
        </p:nvPicPr>
        <p:blipFill>
          <a:blip r:embed="rId2"/>
          <a:srcRect/>
          <a:stretch>
            <a:fillRect/>
          </a:stretch>
        </p:blipFill>
        <p:spPr bwMode="auto">
          <a:xfrm>
            <a:off x="3500430" y="214290"/>
            <a:ext cx="2000264" cy="1754777"/>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0" y="214290"/>
            <a:ext cx="9144000" cy="4654560"/>
          </a:xfrm>
        </p:spPr>
        <p:txBody>
          <a:bodyPr>
            <a:normAutofit/>
          </a:bodyPr>
          <a:lstStyle/>
          <a:p>
            <a:r>
              <a:rPr lang="tr-TR" dirty="0"/>
              <a:t>BİZİM ZAMANIMIZDA</a:t>
            </a:r>
            <a:br>
              <a:rPr lang="tr-TR" dirty="0"/>
            </a:br>
            <a:r>
              <a:rPr lang="tr-TR" dirty="0"/>
              <a:t> </a:t>
            </a:r>
            <a:br>
              <a:rPr lang="tr-TR" dirty="0"/>
            </a:br>
            <a:r>
              <a:rPr lang="tr-TR" dirty="0"/>
              <a:t>ERGENLİK Mİ </a:t>
            </a:r>
            <a:br>
              <a:rPr lang="tr-TR" dirty="0"/>
            </a:br>
            <a:r>
              <a:rPr lang="tr-TR" dirty="0"/>
              <a:t/>
            </a:r>
            <a:br>
              <a:rPr lang="tr-TR" dirty="0"/>
            </a:br>
            <a:r>
              <a:rPr lang="tr-TR" dirty="0"/>
              <a:t>VARDI ?</a:t>
            </a:r>
          </a:p>
        </p:txBody>
      </p:sp>
      <p:sp>
        <p:nvSpPr>
          <p:cNvPr id="4" name="3 Metin kutusu"/>
          <p:cNvSpPr txBox="1"/>
          <p:nvPr/>
        </p:nvSpPr>
        <p:spPr>
          <a:xfrm>
            <a:off x="0" y="5143512"/>
            <a:ext cx="9144000" cy="830997"/>
          </a:xfrm>
          <a:prstGeom prst="rect">
            <a:avLst/>
          </a:prstGeom>
          <a:noFill/>
        </p:spPr>
        <p:txBody>
          <a:bodyPr wrap="square" rtlCol="0">
            <a:spAutoFit/>
          </a:bodyPr>
          <a:lstStyle/>
          <a:p>
            <a:pPr algn="ctr"/>
            <a:r>
              <a:rPr lang="tr-TR" sz="2400" dirty="0"/>
              <a:t>TEK FARK GÜNÜMÜZDE TEKNOLOJİ ETKİSİNDE</a:t>
            </a:r>
          </a:p>
          <a:p>
            <a:pPr algn="ctr"/>
            <a:r>
              <a:rPr lang="tr-TR" sz="2400" dirty="0"/>
              <a:t> DAHA YOĞUN YAŞANMASI</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2000" fill="hold"/>
                                        <p:tgtEl>
                                          <p:spTgt spid="2"/>
                                        </p:tgtEl>
                                        <p:attrNameLst>
                                          <p:attrName>ppt_x</p:attrName>
                                        </p:attrNameLst>
                                      </p:cBhvr>
                                      <p:tavLst>
                                        <p:tav tm="0">
                                          <p:val>
                                            <p:strVal val="#ppt_x"/>
                                          </p:val>
                                        </p:tav>
                                        <p:tav tm="100000">
                                          <p:val>
                                            <p:strVal val="#ppt_x"/>
                                          </p:val>
                                        </p:tav>
                                      </p:tavLst>
                                    </p:anim>
                                    <p:anim calcmode="lin" valueType="num">
                                      <p:cBhvr additive="base">
                                        <p:cTn id="8" dur="20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7"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3000" fill="hold"/>
                                        <p:tgtEl>
                                          <p:spTgt spid="4"/>
                                        </p:tgtEl>
                                        <p:attrNameLst>
                                          <p:attrName>ppt_x</p:attrName>
                                        </p:attrNameLst>
                                      </p:cBhvr>
                                      <p:tavLst>
                                        <p:tav tm="0">
                                          <p:val>
                                            <p:strVal val="#ppt_x"/>
                                          </p:val>
                                        </p:tav>
                                        <p:tav tm="100000">
                                          <p:val>
                                            <p:strVal val="#ppt_x"/>
                                          </p:val>
                                        </p:tav>
                                      </p:tavLst>
                                    </p:anim>
                                    <p:anim calcmode="lin" valueType="num">
                                      <p:cBhvr additive="base">
                                        <p:cTn id="14" dur="30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0" y="142852"/>
            <a:ext cx="9144000" cy="1143000"/>
          </a:xfrm>
        </p:spPr>
        <p:txBody>
          <a:bodyPr>
            <a:normAutofit/>
          </a:bodyPr>
          <a:lstStyle/>
          <a:p>
            <a:r>
              <a:rPr lang="tr-TR" dirty="0"/>
              <a:t>ERGENLİK DÖNEMİNDE YAŞANANLAR</a:t>
            </a:r>
          </a:p>
        </p:txBody>
      </p:sp>
      <p:sp>
        <p:nvSpPr>
          <p:cNvPr id="3" name="2 İçerik Yer Tutucusu"/>
          <p:cNvSpPr>
            <a:spLocks noGrp="1"/>
          </p:cNvSpPr>
          <p:nvPr>
            <p:ph idx="1"/>
          </p:nvPr>
        </p:nvSpPr>
        <p:spPr>
          <a:xfrm>
            <a:off x="0" y="1500174"/>
            <a:ext cx="9144000" cy="4286280"/>
          </a:xfrm>
        </p:spPr>
        <p:txBody>
          <a:bodyPr>
            <a:normAutofit fontScale="92500" lnSpcReduction="20000"/>
          </a:bodyPr>
          <a:lstStyle/>
          <a:p>
            <a:pPr algn="ctr"/>
            <a:r>
              <a:rPr lang="tr-TR" b="1" dirty="0"/>
              <a:t>Bedensel Gelişim </a:t>
            </a:r>
          </a:p>
          <a:p>
            <a:pPr algn="ctr"/>
            <a:endParaRPr lang="tr-TR" b="1" dirty="0"/>
          </a:p>
          <a:p>
            <a:pPr algn="ctr"/>
            <a:r>
              <a:rPr lang="tr-TR" b="1" dirty="0"/>
              <a:t>Cinsel Gelişim</a:t>
            </a:r>
          </a:p>
          <a:p>
            <a:pPr algn="ctr"/>
            <a:endParaRPr lang="tr-TR" b="1" dirty="0"/>
          </a:p>
          <a:p>
            <a:pPr algn="ctr"/>
            <a:r>
              <a:rPr lang="tr-TR" b="1" dirty="0"/>
              <a:t>Sosyalleşme Ve Ahlak Gelişimi</a:t>
            </a:r>
          </a:p>
          <a:p>
            <a:pPr algn="ctr"/>
            <a:endParaRPr lang="tr-TR" b="1" dirty="0"/>
          </a:p>
          <a:p>
            <a:pPr algn="ctr"/>
            <a:r>
              <a:rPr lang="tr-TR" b="1" dirty="0"/>
              <a:t>Kimlik Karmaşası</a:t>
            </a:r>
          </a:p>
          <a:p>
            <a:pPr algn="ctr"/>
            <a:endParaRPr lang="tr-TR" b="1" dirty="0"/>
          </a:p>
          <a:p>
            <a:pPr algn="ctr"/>
            <a:r>
              <a:rPr lang="tr-TR" b="1" dirty="0"/>
              <a:t>Meslek Seçimi</a:t>
            </a:r>
          </a:p>
        </p:txBody>
      </p:sp>
      <p:sp>
        <p:nvSpPr>
          <p:cNvPr id="4" name="3 Metin kutusu"/>
          <p:cNvSpPr txBox="1"/>
          <p:nvPr/>
        </p:nvSpPr>
        <p:spPr>
          <a:xfrm>
            <a:off x="0" y="5715016"/>
            <a:ext cx="9144000" cy="646331"/>
          </a:xfrm>
          <a:prstGeom prst="rect">
            <a:avLst/>
          </a:prstGeom>
          <a:noFill/>
        </p:spPr>
        <p:txBody>
          <a:bodyPr wrap="square" rtlCol="0">
            <a:spAutoFit/>
          </a:bodyPr>
          <a:lstStyle/>
          <a:p>
            <a:pPr algn="ctr"/>
            <a:r>
              <a:rPr lang="tr-TR" b="1" dirty="0"/>
              <a:t>Ergenlik Dönemi Birçok Gelişmeyi  Birlikte Barındırdığı İçin  </a:t>
            </a:r>
          </a:p>
          <a:p>
            <a:pPr algn="ctr"/>
            <a:r>
              <a:rPr lang="tr-TR" b="1" dirty="0"/>
              <a:t>“Karmaşık  Dönem”  Olarak Nitelendirilir.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20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2000" fill="hold"/>
                                        <p:tgtEl>
                                          <p:spTgt spid="4">
                                            <p:txEl>
                                              <p:pRg st="0" end="0"/>
                                            </p:txEl>
                                          </p:spTgt>
                                        </p:tgtEl>
                                        <p:attrNameLst>
                                          <p:attrName>ppt_y</p:attrName>
                                        </p:attrNameLst>
                                      </p:cBhvr>
                                      <p:tavLst>
                                        <p:tav tm="0">
                                          <p:val>
                                            <p:strVal val="1+#ppt_h/2"/>
                                          </p:val>
                                        </p:tav>
                                        <p:tav tm="100000">
                                          <p:val>
                                            <p:strVal val="#ppt_y"/>
                                          </p:val>
                                        </p:tav>
                                      </p:tavLst>
                                    </p:anim>
                                  </p:childTnLst>
                                </p:cTn>
                              </p:par>
                              <p:par>
                                <p:cTn id="9" presetID="7" presetClass="entr" presetSubtype="4" fill="hold" nodeType="with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anim calcmode="lin" valueType="num">
                                      <p:cBhvr additive="base">
                                        <p:cTn id="11" dur="20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2" dur="20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0" y="1571612"/>
            <a:ext cx="9144000" cy="3170099"/>
          </a:xfrm>
          <a:prstGeom prst="rect">
            <a:avLst/>
          </a:prstGeom>
        </p:spPr>
        <p:txBody>
          <a:bodyPr wrap="square">
            <a:spAutoFit/>
          </a:bodyPr>
          <a:lstStyle/>
          <a:p>
            <a:pPr algn="ctr"/>
            <a:r>
              <a:rPr lang="tr-TR" sz="2000" b="1" dirty="0"/>
              <a:t>ORTAK DEĞİŞİKLER</a:t>
            </a:r>
          </a:p>
          <a:p>
            <a:pPr algn="ctr"/>
            <a:endParaRPr lang="tr-TR" sz="2000" b="1" dirty="0"/>
          </a:p>
          <a:p>
            <a:pPr algn="ctr"/>
            <a:r>
              <a:rPr lang="tr-TR" sz="2000" dirty="0"/>
              <a:t>Boy Uzaması</a:t>
            </a:r>
            <a:br>
              <a:rPr lang="tr-TR" sz="2000" dirty="0"/>
            </a:br>
            <a:r>
              <a:rPr lang="tr-TR" sz="2000" dirty="0"/>
              <a:t>Kilo Artışı</a:t>
            </a:r>
            <a:br>
              <a:rPr lang="tr-TR" sz="2000" dirty="0"/>
            </a:br>
            <a:r>
              <a:rPr lang="tr-TR" sz="2000" dirty="0"/>
              <a:t>Vücutta Kıllanma </a:t>
            </a:r>
          </a:p>
          <a:p>
            <a:pPr algn="ctr"/>
            <a:r>
              <a:rPr lang="tr-TR" sz="2000" dirty="0"/>
              <a:t>(Koltuk Altı Ve Cinsel Bölgede)</a:t>
            </a:r>
            <a:br>
              <a:rPr lang="tr-TR" sz="2000" dirty="0"/>
            </a:br>
            <a:r>
              <a:rPr lang="tr-TR" sz="2000" dirty="0"/>
              <a:t>Deride Yağlanma</a:t>
            </a:r>
            <a:br>
              <a:rPr lang="tr-TR" sz="2000" dirty="0"/>
            </a:br>
            <a:r>
              <a:rPr lang="tr-TR" sz="2000" dirty="0"/>
              <a:t> Sivilce Çıkması</a:t>
            </a:r>
            <a:br>
              <a:rPr lang="tr-TR" sz="2000" dirty="0"/>
            </a:br>
            <a:r>
              <a:rPr lang="tr-TR" sz="2000" dirty="0"/>
              <a:t> Ter Salgısının Artması</a:t>
            </a:r>
            <a:br>
              <a:rPr lang="tr-TR" sz="2000" dirty="0"/>
            </a:br>
            <a:r>
              <a:rPr lang="tr-TR" sz="2000" dirty="0"/>
              <a:t> Kasların Gelişmesi</a:t>
            </a:r>
          </a:p>
        </p:txBody>
      </p:sp>
      <p:sp>
        <p:nvSpPr>
          <p:cNvPr id="3" name="2 Başlık"/>
          <p:cNvSpPr>
            <a:spLocks noGrp="1"/>
          </p:cNvSpPr>
          <p:nvPr>
            <p:ph type="title"/>
          </p:nvPr>
        </p:nvSpPr>
        <p:spPr/>
        <p:txBody>
          <a:bodyPr>
            <a:normAutofit fontScale="90000"/>
          </a:bodyPr>
          <a:lstStyle/>
          <a:p>
            <a:r>
              <a:rPr lang="tr-TR" dirty="0"/>
              <a:t>ERGENLİKTE GÖRÜLEN </a:t>
            </a:r>
            <a:br>
              <a:rPr lang="tr-TR" dirty="0"/>
            </a:br>
            <a:r>
              <a:rPr lang="tr-TR" dirty="0"/>
              <a:t>BEDENSEL VE CİNSEL DEĞİŞİM </a:t>
            </a:r>
          </a:p>
        </p:txBody>
      </p:sp>
      <p:sp>
        <p:nvSpPr>
          <p:cNvPr id="4" name="3 Dikdörtgen"/>
          <p:cNvSpPr/>
          <p:nvPr/>
        </p:nvSpPr>
        <p:spPr>
          <a:xfrm>
            <a:off x="0" y="4929198"/>
            <a:ext cx="4572000" cy="1754326"/>
          </a:xfrm>
          <a:prstGeom prst="rect">
            <a:avLst/>
          </a:prstGeom>
        </p:spPr>
        <p:txBody>
          <a:bodyPr>
            <a:spAutoFit/>
          </a:bodyPr>
          <a:lstStyle/>
          <a:p>
            <a:pPr algn="ctr"/>
            <a:r>
              <a:rPr lang="tr-TR" b="1" dirty="0"/>
              <a:t>KIZLARDA GÖRÜLEN DEĞİŞİKLİKLER</a:t>
            </a:r>
          </a:p>
          <a:p>
            <a:pPr algn="ctr"/>
            <a:r>
              <a:rPr lang="tr-TR" b="1" dirty="0"/>
              <a:t> </a:t>
            </a:r>
            <a:br>
              <a:rPr lang="tr-TR" b="1" dirty="0"/>
            </a:br>
            <a:r>
              <a:rPr lang="tr-TR" dirty="0"/>
              <a:t>Dişi üreme organlarının olgunlaşması</a:t>
            </a:r>
            <a:br>
              <a:rPr lang="tr-TR" dirty="0"/>
            </a:br>
            <a:r>
              <a:rPr lang="tr-TR" dirty="0"/>
              <a:t> Yumurta oluşumu</a:t>
            </a:r>
            <a:br>
              <a:rPr lang="tr-TR" dirty="0"/>
            </a:br>
            <a:r>
              <a:rPr lang="tr-TR" dirty="0"/>
              <a:t>Adet görme (Regl)</a:t>
            </a:r>
            <a:br>
              <a:rPr lang="tr-TR" dirty="0"/>
            </a:br>
            <a:r>
              <a:rPr lang="tr-TR" dirty="0"/>
              <a:t>Göğüslerin belirginleşmesi</a:t>
            </a:r>
          </a:p>
        </p:txBody>
      </p:sp>
      <p:sp>
        <p:nvSpPr>
          <p:cNvPr id="5" name="4 Dikdörtgen"/>
          <p:cNvSpPr/>
          <p:nvPr/>
        </p:nvSpPr>
        <p:spPr>
          <a:xfrm>
            <a:off x="4572000" y="4929198"/>
            <a:ext cx="4572000" cy="1754326"/>
          </a:xfrm>
          <a:prstGeom prst="rect">
            <a:avLst/>
          </a:prstGeom>
        </p:spPr>
        <p:txBody>
          <a:bodyPr>
            <a:spAutoFit/>
          </a:bodyPr>
          <a:lstStyle/>
          <a:p>
            <a:pPr algn="ctr"/>
            <a:r>
              <a:rPr lang="tr-TR" b="1" dirty="0"/>
              <a:t>ERKEKLERDE GÖRÜLEN DEĞİŞİKLİKLER</a:t>
            </a:r>
            <a:r>
              <a:rPr lang="tr-TR" dirty="0"/>
              <a:t/>
            </a:r>
            <a:br>
              <a:rPr lang="tr-TR" dirty="0"/>
            </a:br>
            <a:r>
              <a:rPr lang="tr-TR" dirty="0"/>
              <a:t/>
            </a:r>
            <a:br>
              <a:rPr lang="tr-TR" dirty="0"/>
            </a:br>
            <a:r>
              <a:rPr lang="tr-TR" dirty="0"/>
              <a:t>Erkek üreme organlarının olgunlaşması.</a:t>
            </a:r>
            <a:br>
              <a:rPr lang="tr-TR" dirty="0"/>
            </a:br>
            <a:r>
              <a:rPr lang="tr-TR" dirty="0"/>
              <a:t>Sperm oluşumu.</a:t>
            </a:r>
            <a:br>
              <a:rPr lang="tr-TR" dirty="0"/>
            </a:br>
            <a:r>
              <a:rPr lang="tr-TR" dirty="0"/>
              <a:t>Ses kalınlaşası.</a:t>
            </a:r>
            <a:br>
              <a:rPr lang="tr-TR" dirty="0"/>
            </a:br>
            <a:r>
              <a:rPr lang="tr-TR" dirty="0"/>
              <a:t>Sakal ve bıyık çıkması.</a:t>
            </a:r>
          </a:p>
        </p:txBody>
      </p:sp>
      <p:pic>
        <p:nvPicPr>
          <p:cNvPr id="1027" name="Picture 3" descr="C:\Users\DELL\Desktop\depositphotos_115784468-stock-illustration-young-people-cartoon-isolated-icon.jpg"/>
          <p:cNvPicPr>
            <a:picLocks noChangeAspect="1" noChangeArrowheads="1"/>
          </p:cNvPicPr>
          <p:nvPr/>
        </p:nvPicPr>
        <p:blipFill>
          <a:blip r:embed="rId2" cstate="print"/>
          <a:srcRect/>
          <a:stretch>
            <a:fillRect/>
          </a:stretch>
        </p:blipFill>
        <p:spPr bwMode="auto">
          <a:xfrm>
            <a:off x="6357950" y="3000372"/>
            <a:ext cx="1857388" cy="1857388"/>
          </a:xfrm>
          <a:prstGeom prst="rect">
            <a:avLst/>
          </a:prstGeom>
          <a:noFill/>
        </p:spPr>
      </p:pic>
      <p:pic>
        <p:nvPicPr>
          <p:cNvPr id="1028" name="Picture 4" descr="C:\Users\DELL\Desktop\60039530-mujer-joven-y-hermosa-con-diseño-de-dibujos-animados-copete-de-pelo-ilustración-vectorial-diseño-gráfico-.jpg"/>
          <p:cNvPicPr>
            <a:picLocks noChangeAspect="1" noChangeArrowheads="1"/>
          </p:cNvPicPr>
          <p:nvPr/>
        </p:nvPicPr>
        <p:blipFill>
          <a:blip r:embed="rId3" cstate="print"/>
          <a:srcRect/>
          <a:stretch>
            <a:fillRect/>
          </a:stretch>
        </p:blipFill>
        <p:spPr bwMode="auto">
          <a:xfrm>
            <a:off x="785786" y="2928934"/>
            <a:ext cx="1928826" cy="1928826"/>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a:t>ERGEN DUYGULARININ GENEL ÖZELİKLERİ</a:t>
            </a:r>
          </a:p>
        </p:txBody>
      </p:sp>
      <p:sp>
        <p:nvSpPr>
          <p:cNvPr id="3" name="2 İçerik Yer Tutucusu"/>
          <p:cNvSpPr>
            <a:spLocks noGrp="1"/>
          </p:cNvSpPr>
          <p:nvPr>
            <p:ph idx="1"/>
          </p:nvPr>
        </p:nvSpPr>
        <p:spPr>
          <a:xfrm>
            <a:off x="457200" y="1600200"/>
            <a:ext cx="8329642" cy="4900634"/>
          </a:xfrm>
        </p:spPr>
        <p:txBody>
          <a:bodyPr>
            <a:normAutofit fontScale="85000" lnSpcReduction="20000"/>
          </a:bodyPr>
          <a:lstStyle/>
          <a:p>
            <a:pPr algn="ctr"/>
            <a:r>
              <a:rPr lang="tr-TR" dirty="0"/>
              <a:t>Duyguları Oldukça Yoğun Yaşarlar.</a:t>
            </a:r>
          </a:p>
          <a:p>
            <a:pPr algn="ctr"/>
            <a:endParaRPr lang="tr-TR" dirty="0"/>
          </a:p>
          <a:p>
            <a:pPr algn="ctr"/>
            <a:r>
              <a:rPr lang="tr-TR" dirty="0"/>
              <a:t>Duygusal Tepkileri Düzenlilik Göstermez.</a:t>
            </a:r>
          </a:p>
          <a:p>
            <a:pPr algn="ctr"/>
            <a:endParaRPr lang="tr-TR" dirty="0"/>
          </a:p>
          <a:p>
            <a:pPr algn="ctr"/>
            <a:r>
              <a:rPr lang="tr-TR" dirty="0"/>
              <a:t>Karşı Cinse Yönelim</a:t>
            </a:r>
          </a:p>
          <a:p>
            <a:pPr algn="ctr"/>
            <a:endParaRPr lang="tr-TR" dirty="0"/>
          </a:p>
          <a:p>
            <a:pPr algn="ctr"/>
            <a:r>
              <a:rPr lang="tr-TR" dirty="0"/>
              <a:t>Sürekli Hayal Kurma</a:t>
            </a:r>
          </a:p>
          <a:p>
            <a:pPr algn="ctr"/>
            <a:endParaRPr lang="tr-TR" dirty="0"/>
          </a:p>
          <a:p>
            <a:pPr algn="ctr"/>
            <a:r>
              <a:rPr lang="tr-TR" dirty="0"/>
              <a:t>Yalnız Kalma İsteği</a:t>
            </a:r>
          </a:p>
          <a:p>
            <a:pPr algn="ctr"/>
            <a:endParaRPr lang="tr-TR" dirty="0"/>
          </a:p>
          <a:p>
            <a:pPr algn="ctr"/>
            <a:r>
              <a:rPr lang="tr-TR" dirty="0"/>
              <a:t>Çalışmaya Karşı İsteksizlik Ve Çabuk Sıkılma</a:t>
            </a:r>
          </a:p>
          <a:p>
            <a:pPr>
              <a:buNone/>
            </a:pPr>
            <a:endParaRPr lang="tr-T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28596" y="214290"/>
            <a:ext cx="8258204" cy="5440378"/>
          </a:xfrm>
        </p:spPr>
        <p:txBody>
          <a:bodyPr>
            <a:normAutofit/>
          </a:bodyPr>
          <a:lstStyle/>
          <a:p>
            <a:r>
              <a:rPr lang="tr-TR" dirty="0"/>
              <a:t>ERGENLİK DÖNEMİNDE OLAN</a:t>
            </a:r>
            <a:br>
              <a:rPr lang="tr-TR" dirty="0"/>
            </a:br>
            <a:r>
              <a:rPr lang="tr-TR" dirty="0"/>
              <a:t/>
            </a:r>
            <a:br>
              <a:rPr lang="tr-TR" dirty="0"/>
            </a:br>
            <a:r>
              <a:rPr lang="tr-TR" dirty="0"/>
              <a:t> BİREYLER NEDEN  DIŞ </a:t>
            </a:r>
            <a:br>
              <a:rPr lang="tr-TR" dirty="0"/>
            </a:br>
            <a:r>
              <a:rPr lang="tr-TR" dirty="0"/>
              <a:t/>
            </a:r>
            <a:br>
              <a:rPr lang="tr-TR" dirty="0"/>
            </a:br>
            <a:r>
              <a:rPr lang="tr-TR" dirty="0"/>
              <a:t>GÖRÜNÜŞÜNE BU KADAR FAZLA</a:t>
            </a:r>
            <a:br>
              <a:rPr lang="tr-TR" dirty="0"/>
            </a:br>
            <a:r>
              <a:rPr lang="tr-TR" dirty="0"/>
              <a:t/>
            </a:r>
            <a:br>
              <a:rPr lang="tr-TR" dirty="0"/>
            </a:br>
            <a:r>
              <a:rPr lang="tr-TR" dirty="0"/>
              <a:t> ÖNEM VERİR?</a:t>
            </a:r>
          </a:p>
        </p:txBody>
      </p:sp>
      <p:sp>
        <p:nvSpPr>
          <p:cNvPr id="4" name="3 Metin kutusu"/>
          <p:cNvSpPr txBox="1"/>
          <p:nvPr/>
        </p:nvSpPr>
        <p:spPr>
          <a:xfrm>
            <a:off x="0" y="6150114"/>
            <a:ext cx="9144000" cy="584775"/>
          </a:xfrm>
          <a:prstGeom prst="rect">
            <a:avLst/>
          </a:prstGeom>
          <a:noFill/>
        </p:spPr>
        <p:txBody>
          <a:bodyPr wrap="square" rtlCol="0">
            <a:spAutoFit/>
          </a:bodyPr>
          <a:lstStyle/>
          <a:p>
            <a:pPr algn="ctr"/>
            <a:r>
              <a:rPr lang="tr-TR" sz="3200" b="1" dirty="0"/>
              <a:t>ERGEN BENMERKEZCİLİK (EGOSANTRZİM)</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2000" fill="hold"/>
                                        <p:tgtEl>
                                          <p:spTgt spid="2"/>
                                        </p:tgtEl>
                                        <p:attrNameLst>
                                          <p:attrName>ppt_x</p:attrName>
                                        </p:attrNameLst>
                                      </p:cBhvr>
                                      <p:tavLst>
                                        <p:tav tm="0">
                                          <p:val>
                                            <p:strVal val="#ppt_x"/>
                                          </p:val>
                                        </p:tav>
                                        <p:tav tm="100000">
                                          <p:val>
                                            <p:strVal val="#ppt_x"/>
                                          </p:val>
                                        </p:tav>
                                      </p:tavLst>
                                    </p:anim>
                                    <p:anim calcmode="lin" valueType="num">
                                      <p:cBhvr additive="base">
                                        <p:cTn id="8" dur="20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7"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1000" fill="hold"/>
                                        <p:tgtEl>
                                          <p:spTgt spid="4"/>
                                        </p:tgtEl>
                                        <p:attrNameLst>
                                          <p:attrName>ppt_x</p:attrName>
                                        </p:attrNameLst>
                                      </p:cBhvr>
                                      <p:tavLst>
                                        <p:tav tm="0">
                                          <p:val>
                                            <p:strVal val="#ppt_x"/>
                                          </p:val>
                                        </p:tav>
                                        <p:tav tm="100000">
                                          <p:val>
                                            <p:strVal val="#ppt_x"/>
                                          </p:val>
                                        </p:tav>
                                      </p:tavLst>
                                    </p:anim>
                                    <p:anim calcmode="lin" valueType="num">
                                      <p:cBhvr additive="base">
                                        <p:cTn id="14" dur="10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Autofit/>
          </a:bodyPr>
          <a:lstStyle/>
          <a:p>
            <a:r>
              <a:rPr lang="tr-TR" sz="3600" b="1" dirty="0"/>
              <a:t>ERGEN BENMERKEZCİLİK (EGOSANTRZİM)</a:t>
            </a:r>
            <a:endParaRPr lang="tr-TR" sz="3600" dirty="0"/>
          </a:p>
        </p:txBody>
      </p:sp>
      <p:sp>
        <p:nvSpPr>
          <p:cNvPr id="3" name="2 İçerik Yer Tutucusu"/>
          <p:cNvSpPr>
            <a:spLocks noGrp="1"/>
          </p:cNvSpPr>
          <p:nvPr>
            <p:ph idx="1"/>
          </p:nvPr>
        </p:nvSpPr>
        <p:spPr>
          <a:xfrm>
            <a:off x="457200" y="1600201"/>
            <a:ext cx="8229600" cy="3757626"/>
          </a:xfrm>
        </p:spPr>
        <p:txBody>
          <a:bodyPr>
            <a:normAutofit fontScale="70000" lnSpcReduction="20000"/>
          </a:bodyPr>
          <a:lstStyle/>
          <a:p>
            <a:pPr>
              <a:buNone/>
            </a:pPr>
            <a:r>
              <a:rPr lang="tr-TR" dirty="0"/>
              <a:t>		</a:t>
            </a:r>
            <a:r>
              <a:rPr lang="tr-TR" b="1" dirty="0"/>
              <a:t>HAYALİ SEYİRCİ </a:t>
            </a:r>
            <a:r>
              <a:rPr lang="tr-TR" dirty="0"/>
              <a:t>, Ergen Bireyin Başkalarının Sürekli Onu İzliyor, Takip Ediyor Düşüncesi Ve Sürekli Dikkat Çekmeye Çalışmasıdır. Örneğin, Bir Ortama Girdiğinde Herkesin Onun Sivilcelerine Baktığını Düşünebilir. Ergen Bireyin Yarattığı Bu Hayali Seyirciler, Ergenin Benmerkezciliğinden Ve Başkalarının İlgisini Kendi Üzerine Çekmek İstemesinden Dolayı Ortaya Çıkmaktadır. </a:t>
            </a:r>
          </a:p>
          <a:p>
            <a:pPr>
              <a:buNone/>
            </a:pPr>
            <a:endParaRPr lang="tr-TR" dirty="0"/>
          </a:p>
          <a:p>
            <a:pPr>
              <a:buNone/>
            </a:pPr>
            <a:r>
              <a:rPr lang="tr-TR" dirty="0"/>
              <a:t>		</a:t>
            </a:r>
            <a:r>
              <a:rPr lang="tr-TR" b="1" dirty="0"/>
              <a:t>KİŞİSEL HİKAYE </a:t>
            </a:r>
            <a:r>
              <a:rPr lang="tr-TR" dirty="0"/>
              <a:t>İse, Kimsenin Onu Anlamadığını Düşünmesidir. Tek Ve Vazgeçilmez Olduğunu, Hayatında Sadece Problem Yaşayan Kendisinin Olduğunu Zanneder. ''Kimse Beni Anlamıyor, Ne Hissettiğimi Bilmiyor.'' Gibi Cümleler Kurabilmektedirler. Kişisel Olarak Eşsiz Olduklarını Düşündükleri İçin Kimsenin Onları Anlamayacaklarını Düşünürler.</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405</TotalTime>
  <Words>235</Words>
  <Application>Microsoft Office PowerPoint</Application>
  <PresentationFormat>Ekran Gösterisi (4:3)</PresentationFormat>
  <Paragraphs>92</Paragraphs>
  <Slides>17</Slides>
  <Notes>0</Notes>
  <HiddenSlides>0</HiddenSlides>
  <MMClips>0</MMClips>
  <ScaleCrop>false</ScaleCrop>
  <HeadingPairs>
    <vt:vector size="4" baseType="variant">
      <vt:variant>
        <vt:lpstr>Tema</vt:lpstr>
      </vt:variant>
      <vt:variant>
        <vt:i4>1</vt:i4>
      </vt:variant>
      <vt:variant>
        <vt:lpstr>Slayt Başlıkları</vt:lpstr>
      </vt:variant>
      <vt:variant>
        <vt:i4>17</vt:i4>
      </vt:variant>
    </vt:vector>
  </HeadingPairs>
  <TitlesOfParts>
    <vt:vector size="18" baseType="lpstr">
      <vt:lpstr>Ofis Teması</vt:lpstr>
      <vt:lpstr>PowerPoint Sunusu</vt:lpstr>
      <vt:lpstr>ERGENLİK NEDİR?</vt:lpstr>
      <vt:lpstr>ERGENLİK   HER ÇOCUKTA  AYRI YAŞLARDA  BAŞLAYABİLİR !</vt:lpstr>
      <vt:lpstr>BİZİM ZAMANIMIZDA   ERGENLİK Mİ   VARDI ?</vt:lpstr>
      <vt:lpstr>ERGENLİK DÖNEMİNDE YAŞANANLAR</vt:lpstr>
      <vt:lpstr>ERGENLİKTE GÖRÜLEN  BEDENSEL VE CİNSEL DEĞİŞİM </vt:lpstr>
      <vt:lpstr>ERGEN DUYGULARININ GENEL ÖZELİKLERİ</vt:lpstr>
      <vt:lpstr>ERGENLİK DÖNEMİNDE OLAN   BİREYLER NEDEN  DIŞ   GÖRÜNÜŞÜNE BU KADAR FAZLA   ÖNEM VERİR?</vt:lpstr>
      <vt:lpstr>ERGEN BENMERKEZCİLİK (EGOSANTRZİM)</vt:lpstr>
      <vt:lpstr>ERGENLİKTE RİSKLİ DAVRANIŞLAR</vt:lpstr>
      <vt:lpstr>RİSKLİ DAVRANIŞLARIN OLUŞUMUNA ETKİ EDEN FAKTÖRLER</vt:lpstr>
      <vt:lpstr>NASIL DAVRANMALIYIZ ?</vt:lpstr>
      <vt:lpstr>NASIL DAVRANMALIYIZ ?</vt:lpstr>
      <vt:lpstr>  BEN DİLİBen dili; yaşanan olay karşısında hissettiğimiz duygu ve düşüncelerimizi karşımızdaki kişiyi suçlamadan ifade etmemizdir. </vt:lpstr>
      <vt:lpstr>PowerPoint Sunusu</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DELL</dc:creator>
  <cp:lastModifiedBy>pc1</cp:lastModifiedBy>
  <cp:revision>35</cp:revision>
  <cp:lastPrinted>2018-12-04T08:41:23Z</cp:lastPrinted>
  <dcterms:created xsi:type="dcterms:W3CDTF">2018-11-06T09:07:02Z</dcterms:created>
  <dcterms:modified xsi:type="dcterms:W3CDTF">2018-12-07T07:11:22Z</dcterms:modified>
</cp:coreProperties>
</file>