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3" r:id="rId20"/>
    <p:sldId id="274" r:id="rId21"/>
    <p:sldId id="275" r:id="rId22"/>
    <p:sldId id="276" r:id="rId23"/>
    <p:sldId id="277" r:id="rId24"/>
    <p:sldId id="278" r:id="rId25"/>
    <p:sldId id="279"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56" autoAdjust="0"/>
    <p:restoredTop sz="94660"/>
  </p:normalViewPr>
  <p:slideViewPr>
    <p:cSldViewPr>
      <p:cViewPr varScale="1">
        <p:scale>
          <a:sx n="88" d="100"/>
          <a:sy n="88" d="100"/>
        </p:scale>
        <p:origin x="-1301"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29.12.2020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29.12.2020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29.12.2020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29.12.2020</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29.12.2020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29.12.2020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29.12.2020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29.12.2020</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29.12.2020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29.12.2020</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29.12.2020</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29.12.2020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r.wikipedia.org/wiki/Europa_(uydu)" TargetMode="External"/><Relationship Id="rId2" Type="http://schemas.openxmlformats.org/officeDocument/2006/relationships/hyperlink" Target="https://tr.wikipedia.org/wiki/%C4%B0o_(uydu)" TargetMode="External"/><Relationship Id="rId1" Type="http://schemas.openxmlformats.org/officeDocument/2006/relationships/slideLayout" Target="../slideLayouts/slideLayout2.xml"/><Relationship Id="rId5" Type="http://schemas.openxmlformats.org/officeDocument/2006/relationships/hyperlink" Target="https://tr.wikipedia.org/wiki/Callisto_(uydu)" TargetMode="External"/><Relationship Id="rId4" Type="http://schemas.openxmlformats.org/officeDocument/2006/relationships/hyperlink" Target="https://tr.wikipedia.org/wiki/Ganymede_(uyd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wikipedia.org/wiki/Ceres_(c%C3%BCce_gezegen)" TargetMode="External"/><Relationship Id="rId7" Type="http://schemas.openxmlformats.org/officeDocument/2006/relationships/hyperlink" Target="https://tr.wikipedia.org/wiki/Makemake_(c%C3%BCce_gezegen)"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tr.wikipedia.org/wiki/Haumea_(c%C3%BCce_gezegen)" TargetMode="External"/><Relationship Id="rId5" Type="http://schemas.openxmlformats.org/officeDocument/2006/relationships/hyperlink" Target="https://tr.wikipedia.org/wiki/Eris_(c%C3%BCce_gezegen)" TargetMode="External"/><Relationship Id="rId4" Type="http://schemas.openxmlformats.org/officeDocument/2006/relationships/hyperlink" Target="https://tr.wikipedia.org/wiki/Pl%C3%BCton_(c%C3%BCce_gezege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r.wikipedia.org/wiki/Umbriel_(uydu)" TargetMode="External"/><Relationship Id="rId2" Type="http://schemas.openxmlformats.org/officeDocument/2006/relationships/hyperlink" Target="https://tr.wikipedia.org/wiki/Miranda_(uydu)" TargetMode="External"/><Relationship Id="rId1" Type="http://schemas.openxmlformats.org/officeDocument/2006/relationships/slideLayout" Target="../slideLayouts/slideLayout2.xml"/><Relationship Id="rId6" Type="http://schemas.openxmlformats.org/officeDocument/2006/relationships/hyperlink" Target="https://tr.wikipedia.org/wiki/Titania_(uydu)" TargetMode="External"/><Relationship Id="rId5" Type="http://schemas.openxmlformats.org/officeDocument/2006/relationships/hyperlink" Target="https://tr.wikipedia.org/wiki/Oberon_(uydu)" TargetMode="External"/><Relationship Id="rId4" Type="http://schemas.openxmlformats.org/officeDocument/2006/relationships/hyperlink" Target="https://tr.wikipedia.org/wiki/Ariel_(uyd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r.wikipedia.org/wiki/Merk%C3%BCr_(mitoloji)" TargetMode="External"/><Relationship Id="rId2" Type="http://schemas.openxmlformats.org/officeDocument/2006/relationships/hyperlink" Target="https://tr.wikipedia.org/wiki/Roma_mitolojis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643042" y="1714488"/>
            <a:ext cx="6815158" cy="1571636"/>
          </a:xfrm>
        </p:spPr>
        <p:txBody>
          <a:bodyPr>
            <a:normAutofit fontScale="90000"/>
          </a:bodyPr>
          <a:lstStyle/>
          <a:p>
            <a:r>
              <a:rPr lang="tr-TR" sz="4000" dirty="0" smtClean="0">
                <a:solidFill>
                  <a:srgbClr val="FF0000"/>
                </a:solidFill>
              </a:rPr>
              <a:t>Ad </a:t>
            </a:r>
            <a:r>
              <a:rPr lang="tr-TR" sz="4000" dirty="0" err="1" smtClean="0">
                <a:solidFill>
                  <a:srgbClr val="FF0000"/>
                </a:solidFill>
              </a:rPr>
              <a:t>soyad</a:t>
            </a:r>
            <a:r>
              <a:rPr lang="tr-TR" sz="4000" dirty="0" smtClean="0"/>
              <a:t>:</a:t>
            </a:r>
            <a:r>
              <a:rPr lang="tr-TR" sz="4000" dirty="0" err="1" smtClean="0">
                <a:solidFill>
                  <a:srgbClr val="00B0F0"/>
                </a:solidFill>
              </a:rPr>
              <a:t>hacer</a:t>
            </a:r>
            <a:r>
              <a:rPr lang="tr-TR" sz="4000" dirty="0" smtClean="0">
                <a:solidFill>
                  <a:srgbClr val="00B0F0"/>
                </a:solidFill>
              </a:rPr>
              <a:t> nisa </a:t>
            </a:r>
            <a:r>
              <a:rPr lang="tr-TR" sz="4000" dirty="0" err="1" smtClean="0">
                <a:solidFill>
                  <a:srgbClr val="00B0F0"/>
                </a:solidFill>
              </a:rPr>
              <a:t>ünal</a:t>
            </a:r>
            <a:r>
              <a:rPr lang="tr-TR" sz="4000" dirty="0" smtClean="0"/>
              <a:t>	 </a:t>
            </a:r>
            <a:br>
              <a:rPr lang="tr-TR" sz="4000" dirty="0" smtClean="0"/>
            </a:br>
            <a:r>
              <a:rPr lang="tr-TR" sz="4000" dirty="0" smtClean="0">
                <a:solidFill>
                  <a:srgbClr val="FF0000"/>
                </a:solidFill>
              </a:rPr>
              <a:t>sınıf</a:t>
            </a:r>
            <a:r>
              <a:rPr lang="tr-TR" sz="4000" dirty="0" smtClean="0"/>
              <a:t>:</a:t>
            </a:r>
            <a:r>
              <a:rPr lang="tr-TR" sz="4000" dirty="0" smtClean="0">
                <a:solidFill>
                  <a:srgbClr val="00B0F0"/>
                </a:solidFill>
              </a:rPr>
              <a:t>6-d</a:t>
            </a:r>
            <a:r>
              <a:rPr lang="tr-TR" sz="4000" dirty="0" smtClean="0"/>
              <a:t/>
            </a:r>
            <a:br>
              <a:rPr lang="tr-TR" sz="4000" dirty="0" smtClean="0"/>
            </a:br>
            <a:r>
              <a:rPr lang="tr-TR" sz="4000" dirty="0" smtClean="0"/>
              <a:t> </a:t>
            </a:r>
            <a:r>
              <a:rPr lang="tr-TR" sz="4000" dirty="0" smtClean="0">
                <a:solidFill>
                  <a:srgbClr val="FF0000"/>
                </a:solidFill>
              </a:rPr>
              <a:t>no</a:t>
            </a:r>
            <a:r>
              <a:rPr lang="tr-TR" sz="4000" dirty="0" smtClean="0"/>
              <a:t>:</a:t>
            </a:r>
            <a:r>
              <a:rPr lang="tr-TR" sz="4000" dirty="0" smtClean="0">
                <a:solidFill>
                  <a:srgbClr val="00B0F0"/>
                </a:solidFill>
              </a:rPr>
              <a:t>254</a:t>
            </a:r>
            <a:r>
              <a:rPr lang="tr-TR" sz="4000" dirty="0" smtClean="0"/>
              <a:t/>
            </a:r>
            <a:br>
              <a:rPr lang="tr-TR" sz="4000" dirty="0" smtClean="0"/>
            </a:br>
            <a:r>
              <a:rPr lang="tr-TR" sz="4000" dirty="0" smtClean="0">
                <a:solidFill>
                  <a:srgbClr val="FF0000"/>
                </a:solidFill>
              </a:rPr>
              <a:t>konu</a:t>
            </a:r>
            <a:r>
              <a:rPr lang="tr-TR" sz="4000" dirty="0" smtClean="0"/>
              <a:t>:</a:t>
            </a:r>
            <a:r>
              <a:rPr lang="tr-TR" sz="4000" dirty="0" smtClean="0">
                <a:solidFill>
                  <a:srgbClr val="00B0F0"/>
                </a:solidFill>
              </a:rPr>
              <a:t>güneş sistemi gezegenleri</a:t>
            </a:r>
            <a:r>
              <a:rPr lang="tr-TR" dirty="0" smtClean="0"/>
              <a:t/>
            </a:r>
            <a:br>
              <a:rPr lang="tr-TR" dirty="0" smtClean="0"/>
            </a:b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ransition spd="slow">
    <p:dissolve/>
    <p:sndAc>
      <p:stSnd>
        <p:snd r:embed="rId2" name="arrow.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err="1" smtClean="0">
                <a:solidFill>
                  <a:srgbClr val="FF0000"/>
                </a:solidFill>
              </a:rPr>
              <a:t>venüs</a:t>
            </a:r>
            <a:endParaRPr lang="tr-TR" sz="4000" dirty="0">
              <a:solidFill>
                <a:srgbClr val="FF0000"/>
              </a:solidFill>
            </a:endParaRPr>
          </a:p>
        </p:txBody>
      </p:sp>
      <p:pic>
        <p:nvPicPr>
          <p:cNvPr id="5122" name="Picture 2" descr="C:\Users\Osman Enes\Desktop\ae7773ed4270bf37663632e4ec0f176f3f312fcd.jpeg"/>
          <p:cNvPicPr>
            <a:picLocks noGrp="1" noChangeAspect="1" noChangeArrowheads="1"/>
          </p:cNvPicPr>
          <p:nvPr>
            <p:ph sz="quarter" idx="1"/>
          </p:nvPr>
        </p:nvPicPr>
        <p:blipFill>
          <a:blip r:embed="rId2"/>
          <a:srcRect/>
          <a:stretch>
            <a:fillRect/>
          </a:stretch>
        </p:blipFill>
        <p:spPr bwMode="auto">
          <a:xfrm>
            <a:off x="214282" y="1500174"/>
            <a:ext cx="8572560" cy="5214974"/>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0000"/>
                </a:solidFill>
              </a:rPr>
              <a:t>dünya</a:t>
            </a:r>
            <a:endParaRPr lang="tr-TR" sz="4000" dirty="0">
              <a:solidFill>
                <a:srgbClr val="FF0000"/>
              </a:solidFill>
            </a:endParaRPr>
          </a:p>
        </p:txBody>
      </p:sp>
      <p:sp>
        <p:nvSpPr>
          <p:cNvPr id="3" name="2 İçerik Yer Tutucusu"/>
          <p:cNvSpPr>
            <a:spLocks noGrp="1"/>
          </p:cNvSpPr>
          <p:nvPr>
            <p:ph sz="quarter" idx="1"/>
          </p:nvPr>
        </p:nvSpPr>
        <p:spPr/>
        <p:txBody>
          <a:bodyPr>
            <a:normAutofit/>
          </a:bodyPr>
          <a:lstStyle/>
          <a:p>
            <a:r>
              <a:rPr lang="tr-TR" sz="2800" dirty="0" smtClean="0">
                <a:latin typeface="Bahnschrift SemiBold" pitchFamily="34" charset="0"/>
              </a:rPr>
              <a:t>Dünya, Güneş Sistemi'nde Güneş'e en yakın üçüncü gezegen olup şu an için üzerinde yaşam ve sıvı su barındırdığı bilinen tek astronomik cisimdir. Radyometrik tarihleme ve diğer kanıtlara göre 4,5 milyar yıldan fazla süre önce </a:t>
            </a:r>
            <a:r>
              <a:rPr lang="tr-TR" sz="2800" dirty="0" smtClean="0">
                <a:latin typeface="Bahnschrift SemiBold" pitchFamily="34" charset="0"/>
              </a:rPr>
              <a:t>oluşmuştur.</a:t>
            </a:r>
            <a:r>
              <a:rPr lang="tr-TR" sz="2800" dirty="0" smtClean="0"/>
              <a:t> </a:t>
            </a:r>
            <a:r>
              <a:rPr lang="tr-TR" sz="2800" dirty="0" smtClean="0">
                <a:latin typeface="Bahnschrift SemiBold" pitchFamily="34" charset="0"/>
              </a:rPr>
              <a:t>Dünya'nın </a:t>
            </a:r>
            <a:r>
              <a:rPr lang="tr-TR" sz="2800" dirty="0" smtClean="0">
                <a:latin typeface="Bahnschrift SemiBold" pitchFamily="34" charset="0"/>
              </a:rPr>
              <a:t>yerçekimi, </a:t>
            </a:r>
            <a:r>
              <a:rPr lang="tr-TR" sz="2800" dirty="0" smtClean="0">
                <a:latin typeface="Bahnschrift SemiBold" pitchFamily="34" charset="0"/>
              </a:rPr>
              <a:t>uzaydaki diğer nesnelerle, özellikle Güneş'le ve tek </a:t>
            </a:r>
            <a:r>
              <a:rPr lang="tr-TR" sz="2800" dirty="0" smtClean="0">
                <a:latin typeface="Bahnschrift SemiBold" pitchFamily="34" charset="0"/>
              </a:rPr>
              <a:t>doğal uydusu Ay'la </a:t>
            </a:r>
            <a:r>
              <a:rPr lang="tr-TR" sz="2800" dirty="0" smtClean="0">
                <a:latin typeface="Bahnschrift SemiBold" pitchFamily="34" charset="0"/>
              </a:rPr>
              <a:t>etkileşime girer</a:t>
            </a:r>
            <a:endParaRPr lang="tr-TR" sz="2800" dirty="0">
              <a:latin typeface="Bahnschrift SemiBold" pitchFamily="34" charset="0"/>
            </a:endParaRPr>
          </a:p>
        </p:txBody>
      </p:sp>
    </p:spTree>
  </p:cSld>
  <p:clrMapOvr>
    <a:masterClrMapping/>
  </p:clrMapOvr>
  <p:transition spd="slow">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Bahnschrift SemiBold" pitchFamily="34" charset="0"/>
              </a:rPr>
              <a:t>dünya</a:t>
            </a:r>
            <a:endParaRPr lang="tr-TR" sz="3600" dirty="0">
              <a:solidFill>
                <a:srgbClr val="FF0000"/>
              </a:solidFill>
              <a:latin typeface="Bahnschrift SemiBold" pitchFamily="34" charset="0"/>
            </a:endParaRPr>
          </a:p>
        </p:txBody>
      </p:sp>
      <p:pic>
        <p:nvPicPr>
          <p:cNvPr id="6147" name="Picture 3" descr="C:\Users\Osman Enes\Desktop\Dünya-gezegeni-648x445.jpg"/>
          <p:cNvPicPr>
            <a:picLocks noGrp="1" noChangeAspect="1" noChangeArrowheads="1"/>
          </p:cNvPicPr>
          <p:nvPr>
            <p:ph sz="quarter" idx="1"/>
          </p:nvPr>
        </p:nvPicPr>
        <p:blipFill>
          <a:blip r:embed="rId2"/>
          <a:srcRect/>
          <a:stretch>
            <a:fillRect/>
          </a:stretch>
        </p:blipFill>
        <p:spPr bwMode="auto">
          <a:xfrm>
            <a:off x="142844" y="1643050"/>
            <a:ext cx="8786874" cy="507209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800" dirty="0" smtClean="0">
                <a:solidFill>
                  <a:srgbClr val="FF0000"/>
                </a:solidFill>
              </a:rPr>
              <a:t>mars</a:t>
            </a:r>
            <a:endParaRPr lang="tr-TR" sz="4800" dirty="0">
              <a:solidFill>
                <a:srgbClr val="FF0000"/>
              </a:solidFill>
            </a:endParaRPr>
          </a:p>
        </p:txBody>
      </p:sp>
      <p:sp>
        <p:nvSpPr>
          <p:cNvPr id="3" name="2 İçerik Yer Tutucusu"/>
          <p:cNvSpPr>
            <a:spLocks noGrp="1"/>
          </p:cNvSpPr>
          <p:nvPr>
            <p:ph sz="quarter" idx="1"/>
          </p:nvPr>
        </p:nvSpPr>
        <p:spPr/>
        <p:txBody>
          <a:bodyPr>
            <a:normAutofit/>
          </a:bodyPr>
          <a:lstStyle/>
          <a:p>
            <a:r>
              <a:rPr lang="tr-TR" sz="2800" dirty="0" smtClean="0">
                <a:latin typeface="Bahnschrift SemiBold" pitchFamily="34" charset="0"/>
              </a:rPr>
              <a:t>Mars, Güneş Sistemi'nin Güneş'ten itibaren dördüncü gezegeni. Roma mitolojisindeki savaş tanrısı Mars'a </a:t>
            </a:r>
            <a:r>
              <a:rPr lang="tr-TR" sz="2800" dirty="0" err="1" smtClean="0">
                <a:latin typeface="Bahnschrift SemiBold" pitchFamily="34" charset="0"/>
              </a:rPr>
              <a:t>ithafen</a:t>
            </a:r>
            <a:r>
              <a:rPr lang="tr-TR" sz="2800" dirty="0" smtClean="0">
                <a:latin typeface="Bahnschrift SemiBold" pitchFamily="34" charset="0"/>
              </a:rPr>
              <a:t> adlandırılmıştır. Yüzeyindeki yaygın demir oksitten dolayı kızılımsı bir görünüme sahip olduğu için "Kızıl Gezegen" de </a:t>
            </a:r>
            <a:r>
              <a:rPr lang="tr-TR" sz="2800" dirty="0" smtClean="0">
                <a:latin typeface="Bahnschrift SemiBold" pitchFamily="34" charset="0"/>
              </a:rPr>
              <a:t>denir.</a:t>
            </a:r>
            <a:r>
              <a:rPr lang="tr-TR" sz="2800" dirty="0" smtClean="0"/>
              <a:t> </a:t>
            </a:r>
            <a:r>
              <a:rPr lang="tr-TR" sz="2800" dirty="0" smtClean="0">
                <a:latin typeface="Bahnschrift SemiBold" pitchFamily="34" charset="0"/>
              </a:rPr>
              <a:t>Ayrıca dönme </a:t>
            </a:r>
            <a:r>
              <a:rPr lang="tr-TR" sz="2800" dirty="0" smtClean="0">
                <a:latin typeface="Bahnschrift SemiBold" pitchFamily="34" charset="0"/>
              </a:rPr>
              <a:t>periyodu,ve</a:t>
            </a:r>
            <a:r>
              <a:rPr lang="tr-TR" sz="2800" dirty="0" smtClean="0">
                <a:latin typeface="Bahnschrift SemiBold" pitchFamily="34" charset="0"/>
              </a:rPr>
              <a:t> </a:t>
            </a:r>
            <a:r>
              <a:rPr lang="tr-TR" sz="2800" dirty="0" smtClean="0">
                <a:latin typeface="Bahnschrift SemiBold" pitchFamily="34" charset="0"/>
              </a:rPr>
              <a:t>mevsim</a:t>
            </a:r>
            <a:r>
              <a:rPr lang="tr-TR" sz="2800" dirty="0" smtClean="0">
                <a:latin typeface="Bahnschrift SemiBold" pitchFamily="34" charset="0"/>
              </a:rPr>
              <a:t> dönemleri Dünya’nınkine çok benzer. 2 adet uydusu bulunmaktadır.</a:t>
            </a:r>
            <a:endParaRPr lang="tr-TR" sz="2800" dirty="0">
              <a:latin typeface="Bahnschrift SemiBold" pitchFamily="34" charset="0"/>
            </a:endParaRPr>
          </a:p>
        </p:txBody>
      </p:sp>
    </p:spTree>
  </p:cSld>
  <p:clrMapOvr>
    <a:masterClrMapping/>
  </p:clrMapOvr>
  <p:transition spd="slow">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0000"/>
                </a:solidFill>
              </a:rPr>
              <a:t>mars</a:t>
            </a:r>
            <a:endParaRPr lang="tr-TR" sz="4000" dirty="0">
              <a:solidFill>
                <a:srgbClr val="FF0000"/>
              </a:solidFill>
            </a:endParaRPr>
          </a:p>
        </p:txBody>
      </p:sp>
      <p:pic>
        <p:nvPicPr>
          <p:cNvPr id="7171" name="Picture 3" descr="C:\Users\Osman Enes\Desktop\nasa-yeni-mars-fotograflari-technopat-750x500.jpg"/>
          <p:cNvPicPr>
            <a:picLocks noGrp="1" noChangeAspect="1" noChangeArrowheads="1"/>
          </p:cNvPicPr>
          <p:nvPr>
            <p:ph sz="quarter" idx="1"/>
          </p:nvPr>
        </p:nvPicPr>
        <p:blipFill>
          <a:blip r:embed="rId2"/>
          <a:srcRect/>
          <a:stretch>
            <a:fillRect/>
          </a:stretch>
        </p:blipFill>
        <p:spPr bwMode="auto">
          <a:xfrm>
            <a:off x="214282" y="1655762"/>
            <a:ext cx="8643998" cy="520223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err="1" smtClean="0">
                <a:solidFill>
                  <a:srgbClr val="FF0000"/>
                </a:solidFill>
              </a:rPr>
              <a:t>jüpiter</a:t>
            </a:r>
            <a:endParaRPr lang="tr-TR" sz="4000" dirty="0">
              <a:solidFill>
                <a:srgbClr val="FF0000"/>
              </a:solidFill>
            </a:endParaRPr>
          </a:p>
        </p:txBody>
      </p:sp>
      <p:sp>
        <p:nvSpPr>
          <p:cNvPr id="3" name="2 İçerik Yer Tutucusu"/>
          <p:cNvSpPr>
            <a:spLocks noGrp="1"/>
          </p:cNvSpPr>
          <p:nvPr>
            <p:ph sz="quarter" idx="1"/>
          </p:nvPr>
        </p:nvSpPr>
        <p:spPr/>
        <p:txBody>
          <a:bodyPr>
            <a:normAutofit/>
          </a:bodyPr>
          <a:lstStyle/>
          <a:p>
            <a:r>
              <a:rPr lang="tr-TR" sz="2800" b="1" dirty="0" smtClean="0">
                <a:latin typeface="Bahnschrift SemiBold" pitchFamily="34" charset="0"/>
              </a:rPr>
              <a:t>Jüpiter</a:t>
            </a:r>
            <a:r>
              <a:rPr lang="tr-TR" sz="2800" dirty="0" smtClean="0">
                <a:latin typeface="Bahnschrift SemiBold" pitchFamily="34" charset="0"/>
              </a:rPr>
              <a:t> (</a:t>
            </a:r>
            <a:r>
              <a:rPr lang="tr-TR" sz="2800" b="1" dirty="0" smtClean="0">
                <a:latin typeface="Bahnschrift SemiBold" pitchFamily="34" charset="0"/>
              </a:rPr>
              <a:t>Erendiz</a:t>
            </a:r>
            <a:r>
              <a:rPr lang="tr-TR" sz="2800" dirty="0" smtClean="0">
                <a:latin typeface="Bahnschrift SemiBold" pitchFamily="34" charset="0"/>
              </a:rPr>
              <a:t>, </a:t>
            </a:r>
            <a:r>
              <a:rPr lang="tr-TR" sz="2800" b="1" dirty="0" smtClean="0">
                <a:latin typeface="Bahnschrift SemiBold" pitchFamily="34" charset="0"/>
              </a:rPr>
              <a:t>Müşteri</a:t>
            </a:r>
            <a:r>
              <a:rPr lang="tr-TR" sz="2800" dirty="0" smtClean="0">
                <a:latin typeface="Bahnschrift SemiBold" pitchFamily="34" charset="0"/>
              </a:rPr>
              <a:t>), Güneş Sistemi'nin en büyük gezegeni. Güneş'ten uzaklığa göre beşinci sırada yer alır. Adını Roma mitolojisindeki </a:t>
            </a:r>
            <a:r>
              <a:rPr lang="tr-TR" sz="2800" dirty="0" smtClean="0">
                <a:latin typeface="Bahnschrift SemiBold" pitchFamily="34" charset="0"/>
              </a:rPr>
              <a:t>tanrıların en </a:t>
            </a:r>
            <a:r>
              <a:rPr lang="tr-TR" sz="2800" dirty="0" smtClean="0">
                <a:latin typeface="Bahnschrift SemiBold" pitchFamily="34" charset="0"/>
              </a:rPr>
              <a:t>büyüğü olan Jüpiter'den alır. Büyük ölçüde hidrojen ve helyumdan oluşmakta ve gaz devi sınıfına girmektedir.</a:t>
            </a:r>
            <a:endParaRPr lang="tr-TR" sz="2800" dirty="0">
              <a:latin typeface="Bahnschrift SemiBold" pitchFamily="34" charset="0"/>
            </a:endParaRPr>
          </a:p>
        </p:txBody>
      </p:sp>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solidFill>
                  <a:srgbClr val="FF0000"/>
                </a:solidFill>
              </a:rPr>
              <a:t>jüpiter</a:t>
            </a:r>
            <a:endParaRPr lang="tr-TR" sz="3200" dirty="0"/>
          </a:p>
        </p:txBody>
      </p:sp>
      <p:sp>
        <p:nvSpPr>
          <p:cNvPr id="3" name="2 İçerik Yer Tutucusu"/>
          <p:cNvSpPr>
            <a:spLocks noGrp="1"/>
          </p:cNvSpPr>
          <p:nvPr>
            <p:ph sz="quarter" idx="1"/>
          </p:nvPr>
        </p:nvSpPr>
        <p:spPr/>
        <p:txBody>
          <a:bodyPr>
            <a:normAutofit/>
          </a:bodyPr>
          <a:lstStyle/>
          <a:p>
            <a:r>
              <a:rPr lang="tr-TR" sz="2800" dirty="0" smtClean="0">
                <a:latin typeface="Bahnschrift SemiBold" pitchFamily="34" charset="0"/>
              </a:rPr>
              <a:t>Jüpiter'in 79 </a:t>
            </a:r>
            <a:r>
              <a:rPr lang="tr-TR" sz="2800" dirty="0" smtClean="0">
                <a:latin typeface="Bahnschrift SemiBold" pitchFamily="34" charset="0"/>
              </a:rPr>
              <a:t>doğal </a:t>
            </a:r>
            <a:r>
              <a:rPr lang="tr-TR" sz="2800" dirty="0" smtClean="0">
                <a:latin typeface="Bahnschrift SemiBold" pitchFamily="34" charset="0"/>
              </a:rPr>
              <a:t>uydusu bilinmektedir. Galileo </a:t>
            </a:r>
            <a:r>
              <a:rPr lang="tr-TR" sz="2800" dirty="0" err="1" smtClean="0">
                <a:latin typeface="Bahnschrift SemiBold" pitchFamily="34" charset="0"/>
              </a:rPr>
              <a:t>Galilei</a:t>
            </a:r>
            <a:r>
              <a:rPr lang="tr-TR" sz="2800" dirty="0" smtClean="0">
                <a:latin typeface="Bahnschrift SemiBold" pitchFamily="34" charset="0"/>
              </a:rPr>
              <a:t> 1610 yılında kendi yaptığı basit</a:t>
            </a:r>
            <a:r>
              <a:rPr lang="tr-TR" sz="2800" dirty="0" smtClean="0">
                <a:latin typeface="Bahnschrift SemiBold" pitchFamily="34" charset="0"/>
              </a:rPr>
              <a:t> teleskopla Jüpiter'in en büyük dört uydusu </a:t>
            </a:r>
            <a:r>
              <a:rPr lang="tr-TR" sz="2800" dirty="0" err="1" smtClean="0">
                <a:latin typeface="Bahnschrift SemiBold" pitchFamily="34" charset="0"/>
                <a:hlinkClick r:id="rId2" tooltip="İo (uydu)"/>
              </a:rPr>
              <a:t>İo</a:t>
            </a:r>
            <a:r>
              <a:rPr lang="tr-TR" sz="2800" dirty="0" smtClean="0">
                <a:latin typeface="Bahnschrift SemiBold" pitchFamily="34" charset="0"/>
              </a:rPr>
              <a:t>, </a:t>
            </a:r>
            <a:r>
              <a:rPr lang="tr-TR" sz="2800" dirty="0" err="1" smtClean="0">
                <a:latin typeface="Bahnschrift SemiBold" pitchFamily="34" charset="0"/>
                <a:hlinkClick r:id="rId3" tooltip="Europa (uydu)"/>
              </a:rPr>
              <a:t>Europa</a:t>
            </a:r>
            <a:r>
              <a:rPr lang="tr-TR" sz="2800" dirty="0" smtClean="0">
                <a:latin typeface="Bahnschrift SemiBold" pitchFamily="34" charset="0"/>
              </a:rPr>
              <a:t>, </a:t>
            </a:r>
            <a:r>
              <a:rPr lang="tr-TR" sz="2800" dirty="0" err="1" smtClean="0">
                <a:latin typeface="Bahnschrift SemiBold" pitchFamily="34" charset="0"/>
                <a:hlinkClick r:id="rId4" tooltip="Ganymede (uydu)"/>
              </a:rPr>
              <a:t>Ganymede</a:t>
            </a:r>
            <a:r>
              <a:rPr lang="tr-TR" sz="2800" dirty="0" smtClean="0">
                <a:latin typeface="Bahnschrift SemiBold" pitchFamily="34" charset="0"/>
              </a:rPr>
              <a:t>, ve </a:t>
            </a:r>
            <a:r>
              <a:rPr lang="tr-TR" sz="2800" dirty="0" err="1" smtClean="0">
                <a:latin typeface="Bahnschrift SemiBold" pitchFamily="34" charset="0"/>
                <a:hlinkClick r:id="rId5" tooltip="Callisto (uydu)"/>
              </a:rPr>
              <a:t>Callisto</a:t>
            </a:r>
            <a:r>
              <a:rPr lang="tr-TR" sz="2800" dirty="0" err="1" smtClean="0">
                <a:latin typeface="Bahnschrift SemiBold" pitchFamily="34" charset="0"/>
              </a:rPr>
              <a:t>'yu</a:t>
            </a:r>
            <a:r>
              <a:rPr lang="tr-TR" sz="2800" dirty="0" smtClean="0">
                <a:latin typeface="Bahnschrift SemiBold" pitchFamily="34" charset="0"/>
              </a:rPr>
              <a:t> keşfederek ilk kez Yerküreden başka bir gezegene ait uyduların varlığını göstermiştir. </a:t>
            </a:r>
            <a:endParaRPr lang="tr-TR" sz="2800" dirty="0">
              <a:latin typeface="Bahnschrift SemiBold"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err="1" smtClean="0">
                <a:solidFill>
                  <a:srgbClr val="FF0000"/>
                </a:solidFill>
              </a:rPr>
              <a:t>jüpiter</a:t>
            </a:r>
            <a:endParaRPr lang="tr-TR" dirty="0"/>
          </a:p>
        </p:txBody>
      </p:sp>
      <p:pic>
        <p:nvPicPr>
          <p:cNvPr id="8194" name="Picture 2" descr="C:\Users\Osman Enes\Desktop\360px-Jupiter_and_its_shrunken_Great_Red_Spot.jpg"/>
          <p:cNvPicPr>
            <a:picLocks noGrp="1" noChangeAspect="1" noChangeArrowheads="1"/>
          </p:cNvPicPr>
          <p:nvPr>
            <p:ph sz="quarter" idx="1"/>
          </p:nvPr>
        </p:nvPicPr>
        <p:blipFill>
          <a:blip r:embed="rId2"/>
          <a:srcRect/>
          <a:stretch>
            <a:fillRect/>
          </a:stretch>
        </p:blipFill>
        <p:spPr bwMode="auto">
          <a:xfrm>
            <a:off x="0" y="1571612"/>
            <a:ext cx="9144000" cy="5143536"/>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solidFill>
                  <a:srgbClr val="FF0000"/>
                </a:solidFill>
              </a:rPr>
              <a:t>satürn</a:t>
            </a:r>
            <a:endParaRPr lang="tr-TR" sz="3600" dirty="0">
              <a:solidFill>
                <a:srgbClr val="FF0000"/>
              </a:solidFill>
            </a:endParaRPr>
          </a:p>
        </p:txBody>
      </p:sp>
      <p:sp>
        <p:nvSpPr>
          <p:cNvPr id="3" name="2 İçerik Yer Tutucusu"/>
          <p:cNvSpPr>
            <a:spLocks noGrp="1"/>
          </p:cNvSpPr>
          <p:nvPr>
            <p:ph sz="quarter" idx="1"/>
          </p:nvPr>
        </p:nvSpPr>
        <p:spPr/>
        <p:txBody>
          <a:bodyPr>
            <a:noAutofit/>
          </a:bodyPr>
          <a:lstStyle/>
          <a:p>
            <a:r>
              <a:rPr lang="tr-TR" b="1" dirty="0" smtClean="0">
                <a:latin typeface="Bahnschrift SemiBold" pitchFamily="34" charset="0"/>
              </a:rPr>
              <a:t>Satürn</a:t>
            </a:r>
            <a:r>
              <a:rPr lang="tr-TR" dirty="0" smtClean="0">
                <a:latin typeface="Bahnschrift SemiBold" pitchFamily="34" charset="0"/>
              </a:rPr>
              <a:t> (eski adı ile </a:t>
            </a:r>
            <a:r>
              <a:rPr lang="tr-TR" b="1" dirty="0" smtClean="0">
                <a:latin typeface="Bahnschrift SemiBold" pitchFamily="34" charset="0"/>
              </a:rPr>
              <a:t>Zühal</a:t>
            </a:r>
            <a:r>
              <a:rPr lang="tr-TR" dirty="0" smtClean="0">
                <a:latin typeface="Bahnschrift SemiBold" pitchFamily="34" charset="0"/>
              </a:rPr>
              <a:t>)</a:t>
            </a:r>
            <a:r>
              <a:rPr lang="tr-TR" dirty="0" smtClean="0">
                <a:latin typeface="Bahnschrift SemiBold" pitchFamily="34" charset="0"/>
              </a:rPr>
              <a:t> Güneş Sisteminin Güneş'e yakınlık sırasına göre 6. gezegenidir. Büyüklük açısından Jüpiter'den sonra ikinci sırada gelir. Adını </a:t>
            </a:r>
            <a:r>
              <a:rPr lang="tr-TR" dirty="0" smtClean="0">
                <a:latin typeface="Bahnschrift SemiBold" pitchFamily="34" charset="0"/>
              </a:rPr>
              <a:t>Yunan mitolojisindeki</a:t>
            </a:r>
            <a:r>
              <a:rPr lang="tr-TR" dirty="0" smtClean="0">
                <a:latin typeface="Bahnschrift SemiBold" pitchFamily="34" charset="0"/>
              </a:rPr>
              <a:t> </a:t>
            </a:r>
            <a:r>
              <a:rPr lang="tr-TR" dirty="0" err="1" smtClean="0">
                <a:latin typeface="Bahnschrift SemiBold" pitchFamily="34" charset="0"/>
              </a:rPr>
              <a:t>Kronos</a:t>
            </a:r>
            <a:r>
              <a:rPr lang="tr-TR" dirty="0" smtClean="0">
                <a:latin typeface="Bahnschrift SemiBold" pitchFamily="34" charset="0"/>
              </a:rPr>
              <a:t> tan </a:t>
            </a:r>
            <a:r>
              <a:rPr lang="tr-TR" dirty="0" smtClean="0">
                <a:latin typeface="Bahnschrift SemiBold" pitchFamily="34" charset="0"/>
              </a:rPr>
              <a:t>alır. Çıplak gözle izlenebilen 5 gezegenden biri (diğerleri, </a:t>
            </a:r>
            <a:r>
              <a:rPr lang="tr-TR" dirty="0" smtClean="0">
                <a:latin typeface="Bahnschrift SemiBold" pitchFamily="34" charset="0"/>
              </a:rPr>
              <a:t>Merkür</a:t>
            </a:r>
            <a:r>
              <a:rPr lang="tr-TR" dirty="0" smtClean="0">
                <a:latin typeface="Bahnschrift SemiBold" pitchFamily="34" charset="0"/>
              </a:rPr>
              <a:t> Venüs, </a:t>
            </a:r>
            <a:r>
              <a:rPr lang="tr-TR" u="sng" dirty="0" smtClean="0">
                <a:latin typeface="Bahnschrift SemiBold" pitchFamily="34" charset="0"/>
              </a:rPr>
              <a:t>Mars</a:t>
            </a:r>
            <a:r>
              <a:rPr lang="tr-TR" dirty="0" smtClean="0">
                <a:latin typeface="Bahnschrift SemiBold" pitchFamily="34" charset="0"/>
              </a:rPr>
              <a:t> ve Jüpiter) olarak eski çağlardan beri insanoğlunun dikkatini </a:t>
            </a:r>
            <a:r>
              <a:rPr lang="tr-TR" dirty="0" smtClean="0">
                <a:latin typeface="Bahnschrift SemiBold" pitchFamily="34" charset="0"/>
              </a:rPr>
              <a:t>çekmiştir.Büyük ölçüde hidrojen ve</a:t>
            </a:r>
            <a:r>
              <a:rPr lang="tr-TR" dirty="0" smtClean="0">
                <a:latin typeface="Bahnschrift SemiBold" pitchFamily="34" charset="0"/>
              </a:rPr>
              <a:t> helyumdan oluşmakta ve gaz </a:t>
            </a:r>
            <a:r>
              <a:rPr lang="tr-TR" dirty="0" smtClean="0">
                <a:latin typeface="Bahnschrift SemiBold" pitchFamily="34" charset="0"/>
              </a:rPr>
              <a:t>devleri sınıfına </a:t>
            </a:r>
            <a:r>
              <a:rPr lang="tr-TR" dirty="0" smtClean="0">
                <a:latin typeface="Bahnschrift SemiBold" pitchFamily="34" charset="0"/>
              </a:rPr>
              <a:t>girmektedir.</a:t>
            </a:r>
            <a:endParaRPr lang="tr-TR" dirty="0">
              <a:latin typeface="Bahnschrift SemiBold" pitchFamily="34" charset="0"/>
            </a:endParaRPr>
          </a:p>
        </p:txBody>
      </p:sp>
    </p:spTree>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err="1" smtClean="0">
                <a:solidFill>
                  <a:srgbClr val="FF0000"/>
                </a:solidFill>
              </a:rPr>
              <a:t>satürn</a:t>
            </a:r>
            <a:endParaRPr lang="tr-TR" sz="3200" dirty="0">
              <a:solidFill>
                <a:srgbClr val="FF0000"/>
              </a:solidFill>
            </a:endParaRPr>
          </a:p>
        </p:txBody>
      </p:sp>
      <p:sp>
        <p:nvSpPr>
          <p:cNvPr id="3" name="2 İçerik Yer Tutucusu"/>
          <p:cNvSpPr>
            <a:spLocks noGrp="1"/>
          </p:cNvSpPr>
          <p:nvPr>
            <p:ph sz="quarter" idx="1"/>
          </p:nvPr>
        </p:nvSpPr>
        <p:spPr/>
        <p:txBody>
          <a:bodyPr>
            <a:normAutofit/>
          </a:bodyPr>
          <a:lstStyle/>
          <a:p>
            <a:r>
              <a:rPr lang="tr-TR" sz="2800" dirty="0" smtClean="0">
                <a:latin typeface="Bahnschrift SemiBold" pitchFamily="34" charset="0"/>
              </a:rPr>
              <a:t>Satürn'ün resmi olarak ad verilmiş 53 uydusu </a:t>
            </a:r>
            <a:r>
              <a:rPr lang="tr-TR" sz="2800" dirty="0" smtClean="0">
                <a:latin typeface="Bahnschrift SemiBold" pitchFamily="34" charset="0"/>
              </a:rPr>
              <a:t>vardır.</a:t>
            </a:r>
            <a:r>
              <a:rPr lang="tr-TR" sz="2800" dirty="0" smtClean="0">
                <a:latin typeface="Bahnschrift SemiBold" pitchFamily="34" charset="0"/>
              </a:rPr>
              <a:t> Satürn'ün ilk bakışta dikkati çeken belirleyici özelliği halka sistemidir. Satürn‘ün halkaları, gökyüzünün basit teleskoplarla izlenmeye başlandığı 17. yüzyıldan bu yana Satürn'ü diğer gezegenlerden </a:t>
            </a:r>
            <a:r>
              <a:rPr lang="tr-TR" sz="2800" dirty="0" err="1" smtClean="0">
                <a:latin typeface="Bahnschrift SemiBold" pitchFamily="34" charset="0"/>
              </a:rPr>
              <a:t>ayırdeden</a:t>
            </a:r>
            <a:r>
              <a:rPr lang="tr-TR" sz="2800" dirty="0" smtClean="0">
                <a:latin typeface="Bahnschrift SemiBold" pitchFamily="34" charset="0"/>
              </a:rPr>
              <a:t> eşsiz bir yapı olarak </a:t>
            </a:r>
            <a:r>
              <a:rPr lang="tr-TR" sz="2800" dirty="0" err="1" smtClean="0">
                <a:latin typeface="Bahnschrift SemiBold" pitchFamily="34" charset="0"/>
              </a:rPr>
              <a:t>bilinegelmiştir</a:t>
            </a:r>
            <a:r>
              <a:rPr lang="tr-TR" sz="2800" dirty="0" smtClean="0">
                <a:latin typeface="Bahnschrift SemiBold" pitchFamily="34" charset="0"/>
              </a:rPr>
              <a:t>. 1970'lerden sonra diğer gaz devlerinin de halkaları bulunduğu keşfedilmiştir.</a:t>
            </a:r>
            <a:endParaRPr lang="tr-TR" sz="2800" dirty="0">
              <a:latin typeface="Bahnschrift SemiBold" pitchFamily="34" charset="0"/>
            </a:endParaRPr>
          </a:p>
        </p:txBody>
      </p:sp>
    </p:spTree>
  </p:cSld>
  <p:clrMapOvr>
    <a:masterClrMapping/>
  </p:clrMapOvr>
  <p:transition spd="slow">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GÜNEŞ SİSTEMİ</a:t>
            </a:r>
            <a:endParaRPr lang="tr-TR" sz="3600" dirty="0">
              <a:solidFill>
                <a:srgbClr val="FF0000"/>
              </a:solidFill>
            </a:endParaRPr>
          </a:p>
        </p:txBody>
      </p:sp>
      <p:sp>
        <p:nvSpPr>
          <p:cNvPr id="3" name="2 İçerik Yer Tutucusu"/>
          <p:cNvSpPr>
            <a:spLocks noGrp="1"/>
          </p:cNvSpPr>
          <p:nvPr>
            <p:ph sz="quarter" idx="1"/>
          </p:nvPr>
        </p:nvSpPr>
        <p:spPr>
          <a:xfrm>
            <a:off x="428596" y="1571612"/>
            <a:ext cx="7467600" cy="4873752"/>
          </a:xfrm>
        </p:spPr>
        <p:txBody>
          <a:bodyPr/>
          <a:lstStyle/>
          <a:p>
            <a:r>
              <a:rPr lang="tr-TR" sz="2800" b="1" dirty="0" smtClean="0">
                <a:latin typeface="Bahnschrift SemiBold" pitchFamily="34" charset="0"/>
              </a:rPr>
              <a:t>Güneş Sistemi</a:t>
            </a:r>
            <a:r>
              <a:rPr lang="tr-TR" sz="2800" dirty="0" smtClean="0">
                <a:latin typeface="Bahnschrift SemiBold" pitchFamily="34" charset="0"/>
              </a:rPr>
              <a:t>,  ve </a:t>
            </a:r>
            <a:r>
              <a:rPr lang="tr-TR" sz="2800" dirty="0" smtClean="0">
                <a:latin typeface="Bahnschrift SemiBold" pitchFamily="34" charset="0"/>
              </a:rPr>
              <a:t>çekim etkisi altında </a:t>
            </a:r>
            <a:r>
              <a:rPr lang="tr-TR" sz="2800" dirty="0" smtClean="0">
                <a:latin typeface="Bahnschrift SemiBold" pitchFamily="34" charset="0"/>
              </a:rPr>
              <a:t>kalan sekiz </a:t>
            </a:r>
            <a:r>
              <a:rPr lang="tr-TR" sz="2800" dirty="0" smtClean="0">
                <a:latin typeface="Bahnschrift SemiBold" pitchFamily="34" charset="0"/>
              </a:rPr>
              <a:t>gezegen</a:t>
            </a:r>
            <a:r>
              <a:rPr lang="tr-TR" sz="2800" dirty="0" smtClean="0">
                <a:latin typeface="Bahnschrift SemiBold" pitchFamily="34" charset="0"/>
              </a:rPr>
              <a:t> ile onların bilinen 150 </a:t>
            </a:r>
            <a:r>
              <a:rPr lang="tr-TR" sz="2800" dirty="0" smtClean="0">
                <a:latin typeface="Bahnschrift SemiBold" pitchFamily="34" charset="0"/>
              </a:rPr>
              <a:t>uydusu,beş cüce gezegen</a:t>
            </a:r>
            <a:r>
              <a:rPr lang="tr-TR" sz="2800" dirty="0" smtClean="0">
                <a:latin typeface="Bahnschrift SemiBold" pitchFamily="34" charset="0"/>
              </a:rPr>
              <a:t> (</a:t>
            </a:r>
            <a:r>
              <a:rPr lang="tr-TR" sz="2800" dirty="0" err="1" smtClean="0">
                <a:latin typeface="Bahnschrift SemiBold" pitchFamily="34" charset="0"/>
                <a:hlinkClick r:id="rId3" tooltip="Ceres (cüce gezegen)"/>
              </a:rPr>
              <a:t>Ceres</a:t>
            </a:r>
            <a:r>
              <a:rPr lang="tr-TR" sz="2800" dirty="0" smtClean="0">
                <a:latin typeface="Bahnschrift SemiBold" pitchFamily="34" charset="0"/>
              </a:rPr>
              <a:t>, </a:t>
            </a:r>
            <a:r>
              <a:rPr lang="tr-TR" sz="2800" dirty="0" smtClean="0">
                <a:latin typeface="Bahnschrift SemiBold" pitchFamily="34" charset="0"/>
                <a:hlinkClick r:id="rId4" tooltip="Plüton (cüce gezegen)"/>
              </a:rPr>
              <a:t>Plüton</a:t>
            </a:r>
            <a:r>
              <a:rPr lang="tr-TR" sz="2800" dirty="0" smtClean="0">
                <a:latin typeface="Bahnschrift SemiBold" pitchFamily="34" charset="0"/>
              </a:rPr>
              <a:t>, </a:t>
            </a:r>
            <a:r>
              <a:rPr lang="tr-TR" sz="2800" dirty="0" err="1" smtClean="0">
                <a:latin typeface="Bahnschrift SemiBold" pitchFamily="34" charset="0"/>
                <a:hlinkClick r:id="rId5" tooltip="Eris (cüce gezegen)"/>
              </a:rPr>
              <a:t>Eris</a:t>
            </a:r>
            <a:r>
              <a:rPr lang="tr-TR" sz="2800" dirty="0" smtClean="0">
                <a:latin typeface="Bahnschrift SemiBold" pitchFamily="34" charset="0"/>
              </a:rPr>
              <a:t>, </a:t>
            </a:r>
            <a:r>
              <a:rPr lang="tr-TR" sz="2800" dirty="0" err="1" smtClean="0">
                <a:latin typeface="Bahnschrift SemiBold" pitchFamily="34" charset="0"/>
                <a:hlinkClick r:id="rId6" tooltip="Haumea (cüce gezegen)"/>
              </a:rPr>
              <a:t>Haumea</a:t>
            </a:r>
            <a:r>
              <a:rPr lang="tr-TR" sz="2800" dirty="0" smtClean="0">
                <a:latin typeface="Bahnschrift SemiBold" pitchFamily="34" charset="0"/>
              </a:rPr>
              <a:t>, </a:t>
            </a:r>
            <a:r>
              <a:rPr lang="tr-TR" sz="2800" dirty="0" err="1" smtClean="0">
                <a:latin typeface="Bahnschrift SemiBold" pitchFamily="34" charset="0"/>
                <a:hlinkClick r:id="rId7" tooltip="Makemake (cüce gezegen)"/>
              </a:rPr>
              <a:t>Makemake</a:t>
            </a:r>
            <a:r>
              <a:rPr lang="tr-TR" sz="2800" dirty="0" smtClean="0">
                <a:latin typeface="Bahnschrift SemiBold" pitchFamily="34" charset="0"/>
              </a:rPr>
              <a:t>) ile onların bilinen toplam 8 uydusu ve milyarlarca küçük </a:t>
            </a:r>
            <a:r>
              <a:rPr lang="tr-TR" sz="2800" dirty="0" smtClean="0">
                <a:latin typeface="Bahnschrift SemiBold" pitchFamily="34" charset="0"/>
              </a:rPr>
              <a:t>gök cisminden</a:t>
            </a:r>
            <a:r>
              <a:rPr lang="tr-TR" sz="2800" dirty="0" smtClean="0">
                <a:solidFill>
                  <a:schemeClr val="tx1">
                    <a:lumMod val="85000"/>
                    <a:lumOff val="15000"/>
                  </a:schemeClr>
                </a:solidFill>
                <a:latin typeface="Bahnschrift SemiBold" pitchFamily="34" charset="0"/>
              </a:rPr>
              <a:t> </a:t>
            </a:r>
            <a:r>
              <a:rPr lang="tr-TR" sz="2800" dirty="0" smtClean="0">
                <a:latin typeface="Bahnschrift SemiBold" pitchFamily="34" charset="0"/>
              </a:rPr>
              <a:t>oluşur</a:t>
            </a:r>
            <a:r>
              <a:rPr lang="tr-TR" sz="2800" dirty="0" smtClean="0"/>
              <a:t>.</a:t>
            </a:r>
          </a:p>
          <a:p>
            <a:endParaRPr lang="tr-TR" dirty="0"/>
          </a:p>
        </p:txBody>
      </p:sp>
    </p:spTree>
  </p:cSld>
  <p:clrMapOvr>
    <a:masterClrMapping/>
  </p:clrMapOvr>
  <p:transition spd="slow">
    <p:dissolve/>
    <p:sndAc>
      <p:stSnd>
        <p:snd r:embed="rId2" name="arrow.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solidFill>
                  <a:srgbClr val="FF0000"/>
                </a:solidFill>
              </a:rPr>
              <a:t>satürn</a:t>
            </a:r>
            <a:endParaRPr lang="tr-TR" sz="3600" dirty="0">
              <a:solidFill>
                <a:srgbClr val="FF0000"/>
              </a:solidFill>
            </a:endParaRPr>
          </a:p>
        </p:txBody>
      </p:sp>
      <p:pic>
        <p:nvPicPr>
          <p:cNvPr id="9218" name="Picture 2" descr="C:\Users\Osman Enes\Desktop\330px-Saturn_during_Equinox.jpg"/>
          <p:cNvPicPr>
            <a:picLocks noGrp="1" noChangeAspect="1" noChangeArrowheads="1"/>
          </p:cNvPicPr>
          <p:nvPr>
            <p:ph sz="quarter" idx="1"/>
          </p:nvPr>
        </p:nvPicPr>
        <p:blipFill>
          <a:blip r:embed="rId2"/>
          <a:srcRect/>
          <a:stretch>
            <a:fillRect/>
          </a:stretch>
        </p:blipFill>
        <p:spPr bwMode="auto">
          <a:xfrm>
            <a:off x="0" y="1571612"/>
            <a:ext cx="9429784" cy="528638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solidFill>
                  <a:srgbClr val="FF0000"/>
                </a:solidFill>
              </a:rPr>
              <a:t>Uranüs</a:t>
            </a:r>
            <a:endParaRPr lang="tr-TR" sz="3200" dirty="0">
              <a:solidFill>
                <a:srgbClr val="FF0000"/>
              </a:solidFill>
            </a:endParaRPr>
          </a:p>
        </p:txBody>
      </p:sp>
      <p:sp>
        <p:nvSpPr>
          <p:cNvPr id="3" name="2 İçerik Yer Tutucusu"/>
          <p:cNvSpPr>
            <a:spLocks noGrp="1"/>
          </p:cNvSpPr>
          <p:nvPr>
            <p:ph sz="quarter" idx="1"/>
          </p:nvPr>
        </p:nvSpPr>
        <p:spPr/>
        <p:txBody>
          <a:bodyPr>
            <a:noAutofit/>
          </a:bodyPr>
          <a:lstStyle/>
          <a:p>
            <a:r>
              <a:rPr lang="tr-TR" sz="2800" dirty="0" smtClean="0">
                <a:latin typeface="Bahnschrift SemiBold" pitchFamily="34" charset="0"/>
              </a:rPr>
              <a:t>Uranüs Güneş Sisteminin </a:t>
            </a:r>
            <a:r>
              <a:rPr lang="tr-TR" sz="2800" dirty="0" err="1" smtClean="0">
                <a:latin typeface="Bahnschrift SemiBold" pitchFamily="34" charset="0"/>
              </a:rPr>
              <a:t>Güneş'den</a:t>
            </a:r>
            <a:r>
              <a:rPr lang="tr-TR" sz="2800" dirty="0" smtClean="0">
                <a:latin typeface="Bahnschrift SemiBold" pitchFamily="34" charset="0"/>
              </a:rPr>
              <a:t> uzaklık sıralamasına göre 7. gezegenidir. Çap açısından Jüpiter ve Satürn'den sonra üçüncü, kütle açısından bu iki gezegen ve Neptün'ün ardından dördüncü sırada gelir. Adını Yunan </a:t>
            </a:r>
            <a:r>
              <a:rPr lang="tr-TR" sz="2800" dirty="0" err="1" smtClean="0">
                <a:latin typeface="Bahnschrift SemiBold" pitchFamily="34" charset="0"/>
              </a:rPr>
              <a:t>mitolojisi'ndeki</a:t>
            </a:r>
            <a:r>
              <a:rPr lang="tr-TR" sz="2800" dirty="0" smtClean="0">
                <a:latin typeface="Bahnschrift SemiBold" pitchFamily="34" charset="0"/>
              </a:rPr>
              <a:t> gökyüzü tanrısı </a:t>
            </a:r>
            <a:r>
              <a:rPr lang="tr-TR" sz="2800" dirty="0" err="1" smtClean="0">
                <a:latin typeface="Bahnschrift SemiBold" pitchFamily="34" charset="0"/>
              </a:rPr>
              <a:t>Uranos'tan</a:t>
            </a:r>
            <a:r>
              <a:rPr lang="tr-TR" sz="2800" dirty="0" smtClean="0">
                <a:latin typeface="Bahnschrift SemiBold" pitchFamily="34" charset="0"/>
              </a:rPr>
              <a:t> alır. 1781 yılında William </a:t>
            </a:r>
            <a:r>
              <a:rPr lang="tr-TR" sz="2800" dirty="0" err="1" smtClean="0">
                <a:latin typeface="Bahnschrift SemiBold" pitchFamily="34" charset="0"/>
              </a:rPr>
              <a:t>Herschel</a:t>
            </a:r>
            <a:r>
              <a:rPr lang="tr-TR" sz="2800" dirty="0" smtClean="0">
                <a:latin typeface="Bahnschrift SemiBold" pitchFamily="34" charset="0"/>
              </a:rPr>
              <a:t> tarafından bulunmuştur</a:t>
            </a:r>
            <a:endParaRPr lang="tr-TR" sz="2800" dirty="0">
              <a:latin typeface="Bahnschrift SemiBold" pitchFamily="34" charset="0"/>
            </a:endParaRPr>
          </a:p>
        </p:txBody>
      </p:sp>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solidFill>
                  <a:srgbClr val="FF0000"/>
                </a:solidFill>
              </a:rPr>
              <a:t>Uranüs</a:t>
            </a:r>
            <a:endParaRPr lang="tr-TR" dirty="0"/>
          </a:p>
        </p:txBody>
      </p:sp>
      <p:sp>
        <p:nvSpPr>
          <p:cNvPr id="3" name="2 İçerik Yer Tutucusu"/>
          <p:cNvSpPr>
            <a:spLocks noGrp="1"/>
          </p:cNvSpPr>
          <p:nvPr>
            <p:ph sz="quarter" idx="1"/>
          </p:nvPr>
        </p:nvSpPr>
        <p:spPr/>
        <p:txBody>
          <a:bodyPr>
            <a:normAutofit/>
          </a:bodyPr>
          <a:lstStyle/>
          <a:p>
            <a:r>
              <a:rPr lang="tr-TR" sz="2800" dirty="0" smtClean="0">
                <a:latin typeface="Bahnschrift SemiBold" pitchFamily="34" charset="0"/>
              </a:rPr>
              <a:t>Uranüs’ün 27 uydusu bilinmektedir. Jüpiter ve Satürn’den sonra en fazla uyduya sahip olan gezegendir. Beş büyük uydusunun (</a:t>
            </a:r>
            <a:r>
              <a:rPr lang="tr-TR" sz="2800" dirty="0" smtClean="0">
                <a:latin typeface="Bahnschrift SemiBold" pitchFamily="34" charset="0"/>
                <a:hlinkClick r:id="rId2" tooltip="Miranda (uydu)"/>
              </a:rPr>
              <a:t>Miranda</a:t>
            </a:r>
            <a:r>
              <a:rPr lang="tr-TR" sz="2800" dirty="0" smtClean="0">
                <a:latin typeface="Bahnschrift SemiBold" pitchFamily="34" charset="0"/>
              </a:rPr>
              <a:t>, </a:t>
            </a:r>
            <a:r>
              <a:rPr lang="tr-TR" sz="2800" dirty="0" err="1" smtClean="0">
                <a:latin typeface="Bahnschrift SemiBold" pitchFamily="34" charset="0"/>
                <a:hlinkClick r:id="rId3" tooltip="Umbriel (uydu)"/>
              </a:rPr>
              <a:t>Umbriel</a:t>
            </a:r>
            <a:r>
              <a:rPr lang="tr-TR" sz="2800" dirty="0" smtClean="0">
                <a:latin typeface="Bahnschrift SemiBold" pitchFamily="34" charset="0"/>
              </a:rPr>
              <a:t>, </a:t>
            </a:r>
            <a:r>
              <a:rPr lang="tr-TR" sz="2800" dirty="0" err="1" smtClean="0">
                <a:latin typeface="Bahnschrift SemiBold" pitchFamily="34" charset="0"/>
                <a:hlinkClick r:id="rId4" tooltip="Ariel (uydu)"/>
              </a:rPr>
              <a:t>Ariel</a:t>
            </a:r>
            <a:r>
              <a:rPr lang="tr-TR" sz="2800" dirty="0" smtClean="0">
                <a:latin typeface="Bahnschrift SemiBold" pitchFamily="34" charset="0"/>
              </a:rPr>
              <a:t>, </a:t>
            </a:r>
            <a:r>
              <a:rPr lang="tr-TR" sz="2800" dirty="0" err="1" smtClean="0">
                <a:latin typeface="Bahnschrift SemiBold" pitchFamily="34" charset="0"/>
                <a:hlinkClick r:id="rId5" tooltip="Oberon (uydu)"/>
              </a:rPr>
              <a:t>Oberon</a:t>
            </a:r>
            <a:r>
              <a:rPr lang="tr-TR" sz="2800" dirty="0" smtClean="0">
                <a:latin typeface="Bahnschrift SemiBold" pitchFamily="34" charset="0"/>
              </a:rPr>
              <a:t> ve </a:t>
            </a:r>
            <a:r>
              <a:rPr lang="tr-TR" sz="2800" dirty="0" err="1" smtClean="0">
                <a:latin typeface="Bahnschrift SemiBold" pitchFamily="34" charset="0"/>
                <a:hlinkClick r:id="rId6" tooltip="Titania (uydu)"/>
              </a:rPr>
              <a:t>Titania</a:t>
            </a:r>
            <a:r>
              <a:rPr lang="tr-TR" sz="2800" dirty="0" smtClean="0">
                <a:latin typeface="Bahnschrift SemiBold" pitchFamily="34" charset="0"/>
              </a:rPr>
              <a:t>) çapları 470–1580 km arasında değişir</a:t>
            </a:r>
            <a:r>
              <a:rPr lang="tr-TR" sz="2800" dirty="0" smtClean="0">
                <a:latin typeface="Bahnschrift SemiBold" pitchFamily="34" charset="0"/>
              </a:rPr>
              <a:t>.</a:t>
            </a:r>
            <a:r>
              <a:rPr lang="tr-TR" sz="2800" dirty="0" smtClean="0">
                <a:latin typeface="Bahnschrift SemiBold" pitchFamily="34" charset="0"/>
              </a:rPr>
              <a:t>  </a:t>
            </a:r>
            <a:r>
              <a:rPr lang="tr-TR" sz="2800" dirty="0" smtClean="0">
                <a:latin typeface="Bahnschrift SemiBold" pitchFamily="34" charset="0"/>
              </a:rPr>
              <a:t>Uranüs’ün </a:t>
            </a:r>
            <a:r>
              <a:rPr lang="tr-TR" sz="2800" dirty="0" smtClean="0">
                <a:latin typeface="Bahnschrift SemiBold" pitchFamily="34" charset="0"/>
              </a:rPr>
              <a:t>çevresinde ince, keskin hatlı ve koyu renkli 10 halkanın olduğu tespit edilmiştir</a:t>
            </a:r>
            <a:endParaRPr lang="tr-TR" sz="2800" dirty="0">
              <a:latin typeface="Bahnschrift SemiBold" pitchFamily="34" charset="0"/>
            </a:endParaRPr>
          </a:p>
        </p:txBody>
      </p:sp>
    </p:spTree>
  </p:cSld>
  <p:clrMapOvr>
    <a:masterClrMapping/>
  </p:clrMapOvr>
  <p:transition spd="slow">
    <p:cover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solidFill>
                  <a:srgbClr val="FF0000"/>
                </a:solidFill>
              </a:rPr>
              <a:t>Uranüs</a:t>
            </a:r>
            <a:endParaRPr lang="tr-TR" dirty="0"/>
          </a:p>
        </p:txBody>
      </p:sp>
      <p:pic>
        <p:nvPicPr>
          <p:cNvPr id="10242" name="Picture 2" descr="C:\Users\Osman Enes\Desktop\indir.jfif"/>
          <p:cNvPicPr>
            <a:picLocks noGrp="1" noChangeAspect="1" noChangeArrowheads="1"/>
          </p:cNvPicPr>
          <p:nvPr>
            <p:ph sz="quarter" idx="1"/>
          </p:nvPr>
        </p:nvPicPr>
        <p:blipFill>
          <a:blip r:embed="rId2"/>
          <a:srcRect/>
          <a:stretch>
            <a:fillRect/>
          </a:stretch>
        </p:blipFill>
        <p:spPr bwMode="auto">
          <a:xfrm>
            <a:off x="214282" y="1571612"/>
            <a:ext cx="8429684" cy="528638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neptün</a:t>
            </a:r>
            <a:endParaRPr lang="tr-TR" dirty="0">
              <a:solidFill>
                <a:srgbClr val="FF0000"/>
              </a:solidFill>
            </a:endParaRPr>
          </a:p>
        </p:txBody>
      </p:sp>
      <p:sp>
        <p:nvSpPr>
          <p:cNvPr id="3" name="2 İçerik Yer Tutucusu"/>
          <p:cNvSpPr>
            <a:spLocks noGrp="1"/>
          </p:cNvSpPr>
          <p:nvPr>
            <p:ph sz="quarter" idx="1"/>
          </p:nvPr>
        </p:nvSpPr>
        <p:spPr/>
        <p:txBody>
          <a:bodyPr>
            <a:normAutofit lnSpcReduction="10000"/>
          </a:bodyPr>
          <a:lstStyle/>
          <a:p>
            <a:r>
              <a:rPr lang="tr-TR" sz="2800" b="1" dirty="0" smtClean="0">
                <a:latin typeface="Bahnschrift SemiBold" pitchFamily="34" charset="0"/>
              </a:rPr>
              <a:t>Neptün</a:t>
            </a:r>
            <a:r>
              <a:rPr lang="tr-TR" sz="2800" dirty="0" smtClean="0">
                <a:latin typeface="Bahnschrift SemiBold" pitchFamily="34" charset="0"/>
              </a:rPr>
              <a:t>, Güneş Sistemi'nin sekizinci, Güneş'e en uzak ve katı yüzeyi bulunmayan gezegendir. Gaz gezegenler sınıfında yer alan Neptün, </a:t>
            </a:r>
            <a:r>
              <a:rPr lang="tr-TR" sz="2800" dirty="0" err="1" smtClean="0">
                <a:latin typeface="Bahnschrift SemiBold" pitchFamily="34" charset="0"/>
              </a:rPr>
              <a:t>Jupiter</a:t>
            </a:r>
            <a:r>
              <a:rPr lang="tr-TR" sz="2800" dirty="0" smtClean="0">
                <a:latin typeface="Bahnschrift SemiBold" pitchFamily="34" charset="0"/>
              </a:rPr>
              <a:t> ve Satürn'e kıyasla farklı yapısından ötürü "buz devi" olarak da sınıflandırılır</a:t>
            </a:r>
            <a:r>
              <a:rPr lang="tr-TR" sz="2800" dirty="0" smtClean="0">
                <a:latin typeface="Bahnschrift SemiBold" pitchFamily="34" charset="0"/>
              </a:rPr>
              <a:t>. Güneş sisteminin Uranüs ile beraber en soğuk iki gezegeninden biridir. Katı yüzeye sahip olmamakla birlikte gezegenin dış katmanı genel olarak hidrojen ve helyumdan oluşur.</a:t>
            </a:r>
            <a:r>
              <a:rPr lang="tr-TR" sz="2800" dirty="0" smtClean="0"/>
              <a:t> </a:t>
            </a:r>
            <a:r>
              <a:rPr lang="tr-TR" sz="2800" dirty="0" smtClean="0">
                <a:latin typeface="Bahnschrift SemiBold" pitchFamily="34" charset="0"/>
              </a:rPr>
              <a:t>Neptün'ün bilinen 14 uydusu vardır.</a:t>
            </a:r>
            <a:endParaRPr lang="tr-TR" sz="2800" dirty="0" smtClean="0">
              <a:latin typeface="Bahnschrift SemiBold" pitchFamily="34" charset="0"/>
            </a:endParaRPr>
          </a:p>
          <a:p>
            <a:endParaRPr lang="tr-TR" sz="2800" dirty="0">
              <a:latin typeface="Bahnschrift SemiBold"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neptün</a:t>
            </a:r>
            <a:endParaRPr lang="tr-TR" dirty="0"/>
          </a:p>
        </p:txBody>
      </p:sp>
      <p:pic>
        <p:nvPicPr>
          <p:cNvPr id="11266" name="Picture 2" descr="C:\Users\Osman Enes\Desktop\360px-Neptune_-_Voyager_2_(29347980845)_flatten_crop.jpg"/>
          <p:cNvPicPr>
            <a:picLocks noGrp="1" noChangeAspect="1" noChangeArrowheads="1"/>
          </p:cNvPicPr>
          <p:nvPr>
            <p:ph sz="quarter" idx="1"/>
          </p:nvPr>
        </p:nvPicPr>
        <p:blipFill>
          <a:blip r:embed="rId2"/>
          <a:srcRect/>
          <a:stretch>
            <a:fillRect/>
          </a:stretch>
        </p:blipFill>
        <p:spPr bwMode="auto">
          <a:xfrm>
            <a:off x="357158" y="1714488"/>
            <a:ext cx="8358246" cy="500066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Osman Enes\Desktop\17426999_303.jpg"/>
          <p:cNvPicPr>
            <a:picLocks noGrp="1" noChangeAspect="1" noChangeArrowheads="1"/>
          </p:cNvPicPr>
          <p:nvPr>
            <p:ph sz="quarter" idx="1"/>
          </p:nvPr>
        </p:nvPicPr>
        <p:blipFill>
          <a:blip r:embed="rId2"/>
          <a:srcRect/>
          <a:stretch>
            <a:fillRect/>
          </a:stretch>
        </p:blipFill>
        <p:spPr bwMode="auto">
          <a:xfrm>
            <a:off x="0" y="0"/>
            <a:ext cx="9144000" cy="671514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Güneş sistemindeki gezegenler</a:t>
            </a:r>
            <a:endParaRPr lang="tr-TR" dirty="0">
              <a:solidFill>
                <a:srgbClr val="FF0000"/>
              </a:solidFill>
            </a:endParaRPr>
          </a:p>
        </p:txBody>
      </p:sp>
      <p:sp>
        <p:nvSpPr>
          <p:cNvPr id="3" name="2 İçerik Yer Tutucusu"/>
          <p:cNvSpPr>
            <a:spLocks noGrp="1"/>
          </p:cNvSpPr>
          <p:nvPr>
            <p:ph sz="quarter" idx="1"/>
          </p:nvPr>
        </p:nvSpPr>
        <p:spPr/>
        <p:txBody>
          <a:bodyPr>
            <a:normAutofit/>
          </a:bodyPr>
          <a:lstStyle/>
          <a:p>
            <a:r>
              <a:rPr lang="tr-TR" sz="2800" b="1" dirty="0" smtClean="0">
                <a:latin typeface="Bahnschrift SemiBold" pitchFamily="34" charset="0"/>
              </a:rPr>
              <a:t>Güneş</a:t>
            </a:r>
            <a:r>
              <a:rPr lang="tr-TR" sz="2800" dirty="0" smtClean="0">
                <a:latin typeface="Bahnschrift SemiBold" pitchFamily="34" charset="0"/>
              </a:rPr>
              <a:t>'ten olan uzaklıklarına göre </a:t>
            </a:r>
            <a:r>
              <a:rPr lang="tr-TR" sz="2800" b="1" dirty="0" smtClean="0">
                <a:latin typeface="Bahnschrift SemiBold" pitchFamily="34" charset="0"/>
              </a:rPr>
              <a:t>gezegenler</a:t>
            </a:r>
            <a:r>
              <a:rPr lang="tr-TR" sz="2800" dirty="0" smtClean="0">
                <a:latin typeface="Bahnschrift SemiBold" pitchFamily="34" charset="0"/>
              </a:rPr>
              <a:t> sırasıyla Merkür, Venüs, Dünya, Mars, Jüpiter, Satürn, Uranüs ve Neptün'dür. Bu sekiz </a:t>
            </a:r>
            <a:r>
              <a:rPr lang="tr-TR" sz="2800" b="1" dirty="0" smtClean="0">
                <a:latin typeface="Bahnschrift SemiBold" pitchFamily="34" charset="0"/>
              </a:rPr>
              <a:t>gezegenin</a:t>
            </a:r>
            <a:r>
              <a:rPr lang="tr-TR" sz="2800" dirty="0" smtClean="0">
                <a:latin typeface="Bahnschrift SemiBold" pitchFamily="34" charset="0"/>
              </a:rPr>
              <a:t> altısının çevresinde doğal uydular döner</a:t>
            </a:r>
            <a:r>
              <a:rPr lang="tr-TR" sz="2800" dirty="0" smtClean="0">
                <a:latin typeface="Bahnschrift SemiBold" pitchFamily="34" charset="0"/>
              </a:rPr>
              <a:t>.</a:t>
            </a:r>
            <a:r>
              <a:rPr lang="tr-TR" sz="2800" dirty="0" smtClean="0">
                <a:latin typeface="Bahnschrift SemiBold" pitchFamily="34" charset="0"/>
              </a:rPr>
              <a:t> Ayrıca dış gezegenlerin her birinin toz ve diğer parçacıklardan oluşan halkaları vardır. Dünya dışındaki tüm gezegenler adlarını </a:t>
            </a:r>
            <a:r>
              <a:rPr lang="tr-TR" sz="2800" dirty="0" smtClean="0">
                <a:latin typeface="Bahnschrift SemiBold" pitchFamily="34" charset="0"/>
              </a:rPr>
              <a:t>Yunan</a:t>
            </a:r>
            <a:r>
              <a:rPr lang="tr-TR" sz="2800" dirty="0" smtClean="0">
                <a:latin typeface="Bahnschrift SemiBold" pitchFamily="34" charset="0"/>
              </a:rPr>
              <a:t> ve </a:t>
            </a:r>
            <a:r>
              <a:rPr lang="tr-TR" sz="2800" dirty="0" smtClean="0">
                <a:latin typeface="Bahnschrift SemiBold" pitchFamily="34" charset="0"/>
              </a:rPr>
              <a:t>Roma mitolojisinin Tanrılarından</a:t>
            </a:r>
            <a:r>
              <a:rPr lang="tr-TR" sz="2800" dirty="0" smtClean="0">
                <a:latin typeface="Bahnschrift SemiBold" pitchFamily="34" charset="0"/>
              </a:rPr>
              <a:t> alır.</a:t>
            </a:r>
            <a:endParaRPr lang="tr-TR" sz="2800" dirty="0">
              <a:latin typeface="Bahnschrift SemiBold" pitchFamily="34" charset="0"/>
            </a:endParaRPr>
          </a:p>
        </p:txBody>
      </p:sp>
    </p:spTree>
  </p:cSld>
  <p:clrMapOvr>
    <a:masterClrMapping/>
  </p:clrMapOvr>
  <p:transition spd="slow">
    <p:wipe dir="d"/>
    <p:sndAc>
      <p:stSnd>
        <p:snd r:embed="rId2" name="arrow.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Osman Enes\Desktop\gunes-sistemi-gezegenleri-ve-ozellikleri.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400" dirty="0" err="1" smtClean="0">
                <a:solidFill>
                  <a:srgbClr val="FF0000"/>
                </a:solidFill>
              </a:rPr>
              <a:t>merkür</a:t>
            </a:r>
            <a:endParaRPr lang="tr-TR" sz="4400" dirty="0">
              <a:solidFill>
                <a:srgbClr val="FF0000"/>
              </a:solidFill>
            </a:endParaRPr>
          </a:p>
        </p:txBody>
      </p:sp>
      <p:sp>
        <p:nvSpPr>
          <p:cNvPr id="3" name="2 İçerik Yer Tutucusu"/>
          <p:cNvSpPr>
            <a:spLocks noGrp="1"/>
          </p:cNvSpPr>
          <p:nvPr>
            <p:ph sz="quarter" idx="1"/>
          </p:nvPr>
        </p:nvSpPr>
        <p:spPr/>
        <p:txBody>
          <a:bodyPr>
            <a:noAutofit/>
          </a:bodyPr>
          <a:lstStyle/>
          <a:p>
            <a:r>
              <a:rPr lang="tr-TR" sz="2800" dirty="0" smtClean="0">
                <a:latin typeface="Bahnschrift SemiBold" pitchFamily="34" charset="0"/>
              </a:rPr>
              <a:t>Merkür Güneş Sistemi'ndeki en küçük ve Güneş'e en yakın gezegen. Yaklaşık 88 Dünya gününe eşit yörünge süresi ile Güneş Sistemi'ndeki diğer gezegenlerden daha hızlıdır. Dünya'dan bakıldığında, kendi yörüngesi etrafında 116 günde hareket ettiği görünür. Bilinen hiç doğal uydusu yoktur</a:t>
            </a:r>
            <a:r>
              <a:rPr lang="tr-TR" sz="2800" dirty="0" smtClean="0">
                <a:latin typeface="Bahnschrift SemiBold" pitchFamily="34" charset="0"/>
              </a:rPr>
              <a:t>.</a:t>
            </a:r>
            <a:r>
              <a:rPr lang="tr-TR" sz="2800" dirty="0" smtClean="0"/>
              <a:t> </a:t>
            </a:r>
            <a:r>
              <a:rPr lang="tr-TR" sz="2800" dirty="0" smtClean="0">
                <a:latin typeface="Bahnschrift SemiBold" pitchFamily="34" charset="0"/>
              </a:rPr>
              <a:t>Adını tanrıların habercisi </a:t>
            </a:r>
            <a:r>
              <a:rPr lang="tr-TR" sz="2800" dirty="0" smtClean="0">
                <a:latin typeface="Bahnschrift SemiBold" pitchFamily="34" charset="0"/>
                <a:hlinkClick r:id="rId2" tooltip="Roma mitolojisi"/>
              </a:rPr>
              <a:t>Roma tanrısı</a:t>
            </a:r>
            <a:r>
              <a:rPr lang="tr-TR" sz="2800" dirty="0" smtClean="0">
                <a:latin typeface="Bahnschrift SemiBold" pitchFamily="34" charset="0"/>
              </a:rPr>
              <a:t> </a:t>
            </a:r>
            <a:r>
              <a:rPr lang="tr-TR" sz="2800" dirty="0" smtClean="0">
                <a:latin typeface="Bahnschrift SemiBold" pitchFamily="34" charset="0"/>
                <a:hlinkClick r:id="rId3" tooltip="Merkür (mitoloji)"/>
              </a:rPr>
              <a:t>Merkür</a:t>
            </a:r>
            <a:r>
              <a:rPr lang="tr-TR" sz="2800" dirty="0" smtClean="0">
                <a:latin typeface="Bahnschrift SemiBold" pitchFamily="34" charset="0"/>
              </a:rPr>
              <a:t>'den alır</a:t>
            </a:r>
            <a:endParaRPr lang="tr-TR" sz="2800" dirty="0">
              <a:latin typeface="Bahnschrift SemiBold" pitchFamily="34" charset="0"/>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merkür</a:t>
            </a:r>
            <a:endParaRPr lang="tr-TR" dirty="0">
              <a:solidFill>
                <a:srgbClr val="FF0000"/>
              </a:solidFill>
            </a:endParaRPr>
          </a:p>
        </p:txBody>
      </p:sp>
      <p:pic>
        <p:nvPicPr>
          <p:cNvPr id="3076" name="Picture 4" descr="C:\Users\Osman Enes\Desktop\Mercury_in_color_-_Prockter07_centered.jpg"/>
          <p:cNvPicPr>
            <a:picLocks noGrp="1" noChangeAspect="1" noChangeArrowheads="1"/>
          </p:cNvPicPr>
          <p:nvPr>
            <p:ph sz="quarter" idx="1"/>
          </p:nvPr>
        </p:nvPicPr>
        <p:blipFill>
          <a:blip r:embed="rId2"/>
          <a:srcRect/>
          <a:stretch>
            <a:fillRect/>
          </a:stretch>
        </p:blipFill>
        <p:spPr bwMode="auto">
          <a:xfrm>
            <a:off x="214282" y="1500174"/>
            <a:ext cx="8501122" cy="507209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400" dirty="0" err="1" smtClean="0">
                <a:solidFill>
                  <a:srgbClr val="FF0000"/>
                </a:solidFill>
              </a:rPr>
              <a:t>venüs</a:t>
            </a:r>
            <a:endParaRPr lang="tr-TR" sz="4400" dirty="0">
              <a:solidFill>
                <a:srgbClr val="FF0000"/>
              </a:solidFill>
            </a:endParaRPr>
          </a:p>
        </p:txBody>
      </p:sp>
      <p:sp>
        <p:nvSpPr>
          <p:cNvPr id="3" name="2 İçerik Yer Tutucusu"/>
          <p:cNvSpPr>
            <a:spLocks noGrp="1"/>
          </p:cNvSpPr>
          <p:nvPr>
            <p:ph sz="quarter" idx="1"/>
          </p:nvPr>
        </p:nvSpPr>
        <p:spPr/>
        <p:txBody>
          <a:bodyPr>
            <a:normAutofit/>
          </a:bodyPr>
          <a:lstStyle/>
          <a:p>
            <a:r>
              <a:rPr lang="tr-TR" sz="2800" dirty="0" smtClean="0">
                <a:latin typeface="Bahnschrift SemiBold" pitchFamily="34" charset="0"/>
              </a:rPr>
              <a:t>Venüs, Güneş Sisteminde, Güneş'e uzaklık bakımından ikinci sıradaki, sıcaklık bakımından da birinci sıradaki gezegen. Güneşe uzaklık bakımından ikinci sırada olmasına rağmen en sıcak gezegen olmasının nedeni de atmosferinin gelen güneş ışınlarının dışarı çıkmasına </a:t>
            </a:r>
            <a:r>
              <a:rPr lang="tr-TR" sz="2800" dirty="0" smtClean="0">
                <a:latin typeface="Bahnschrift SemiBold" pitchFamily="34" charset="0"/>
              </a:rPr>
              <a:t>izin vermemesidir.</a:t>
            </a:r>
            <a:endParaRPr lang="tr-TR" sz="2800" dirty="0">
              <a:latin typeface="Bahnschrift SemiBold" pitchFamily="34"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868346"/>
          </a:xfrm>
        </p:spPr>
        <p:txBody>
          <a:bodyPr>
            <a:normAutofit/>
          </a:bodyPr>
          <a:lstStyle/>
          <a:p>
            <a:r>
              <a:rPr lang="tr-TR" sz="4400" dirty="0" err="1" smtClean="0">
                <a:solidFill>
                  <a:srgbClr val="FF0000"/>
                </a:solidFill>
              </a:rPr>
              <a:t>venüs</a:t>
            </a:r>
            <a:endParaRPr lang="tr-TR" sz="4400" dirty="0">
              <a:solidFill>
                <a:srgbClr val="FF0000"/>
              </a:solidFill>
            </a:endParaRPr>
          </a:p>
        </p:txBody>
      </p:sp>
      <p:sp>
        <p:nvSpPr>
          <p:cNvPr id="3" name="2 İçerik Yer Tutucusu"/>
          <p:cNvSpPr>
            <a:spLocks noGrp="1"/>
          </p:cNvSpPr>
          <p:nvPr>
            <p:ph sz="quarter" idx="1"/>
          </p:nvPr>
        </p:nvSpPr>
        <p:spPr>
          <a:xfrm>
            <a:off x="428596" y="1214422"/>
            <a:ext cx="7467600" cy="4873752"/>
          </a:xfrm>
        </p:spPr>
        <p:txBody>
          <a:bodyPr/>
          <a:lstStyle/>
          <a:p>
            <a:r>
              <a:rPr lang="tr-TR" sz="2800" dirty="0" smtClean="0">
                <a:latin typeface="Bahnschrift SemiBold" pitchFamily="34" charset="0"/>
              </a:rPr>
              <a:t>.</a:t>
            </a:r>
            <a:r>
              <a:rPr lang="tr-TR" sz="2800" dirty="0" smtClean="0">
                <a:latin typeface="Bahnschrift SemiBold" pitchFamily="34" charset="0"/>
              </a:rPr>
              <a:t>Ayrıca </a:t>
            </a:r>
            <a:r>
              <a:rPr lang="tr-TR" sz="2800" b="1" dirty="0" smtClean="0">
                <a:latin typeface="Bahnschrift SemiBold" pitchFamily="34" charset="0"/>
              </a:rPr>
              <a:t>Zühre</a:t>
            </a:r>
            <a:r>
              <a:rPr lang="tr-TR" sz="2800" dirty="0" smtClean="0">
                <a:latin typeface="Bahnschrift SemiBold" pitchFamily="34" charset="0"/>
              </a:rPr>
              <a:t>, </a:t>
            </a:r>
            <a:r>
              <a:rPr lang="tr-TR" sz="2800" b="1" dirty="0" smtClean="0">
                <a:latin typeface="Bahnschrift SemiBold" pitchFamily="34" charset="0"/>
              </a:rPr>
              <a:t>Çolpan</a:t>
            </a:r>
            <a:r>
              <a:rPr lang="tr-TR" sz="2800" dirty="0" smtClean="0">
                <a:latin typeface="Bahnschrift SemiBold" pitchFamily="34" charset="0"/>
              </a:rPr>
              <a:t> veya   </a:t>
            </a:r>
            <a:r>
              <a:rPr lang="tr-TR" sz="2800" b="1" dirty="0" smtClean="0">
                <a:latin typeface="Bahnschrift SemiBold" pitchFamily="34" charset="0"/>
              </a:rPr>
              <a:t>Çoban Yıldızı</a:t>
            </a:r>
            <a:r>
              <a:rPr lang="tr-TR" sz="2800" dirty="0" smtClean="0">
                <a:latin typeface="Bahnschrift SemiBold" pitchFamily="34" charset="0"/>
              </a:rPr>
              <a:t> olarak da bilinir. Bu gezegen adını Eski Roma  tanrıçası Venüs(Eski Yunan </a:t>
            </a:r>
            <a:r>
              <a:rPr lang="tr-TR" sz="2800" dirty="0" err="1" smtClean="0">
                <a:latin typeface="Bahnschrift SemiBold" pitchFamily="34" charset="0"/>
              </a:rPr>
              <a:t>Mitolojisin</a:t>
            </a:r>
            <a:r>
              <a:rPr lang="tr-TR" sz="2800" dirty="0" err="1" smtClean="0">
                <a:solidFill>
                  <a:srgbClr val="002060"/>
                </a:solidFill>
                <a:latin typeface="Bahnschrift SemiBold" pitchFamily="34" charset="0"/>
              </a:rPr>
              <a:t>nde</a:t>
            </a:r>
            <a:r>
              <a:rPr lang="tr-TR" sz="2800" dirty="0" smtClean="0">
                <a:solidFill>
                  <a:srgbClr val="002060"/>
                </a:solidFill>
                <a:latin typeface="Bahnschrift SemiBold" pitchFamily="34" charset="0"/>
              </a:rPr>
              <a:t> </a:t>
            </a:r>
            <a:r>
              <a:rPr lang="tr-TR" sz="2800" dirty="0" smtClean="0">
                <a:solidFill>
                  <a:srgbClr val="002060"/>
                </a:solidFill>
                <a:latin typeface="Bahnschrift SemiBold" pitchFamily="34" charset="0"/>
              </a:rPr>
              <a:t>Afrodit</a:t>
            </a:r>
            <a:r>
              <a:rPr lang="tr-TR" sz="2800" dirty="0" smtClean="0">
                <a:latin typeface="Bahnschrift SemiBold" pitchFamily="34" charset="0"/>
              </a:rPr>
              <a:t>)</a:t>
            </a:r>
            <a:r>
              <a:rPr lang="tr-TR" sz="2800" dirty="0" smtClean="0">
                <a:latin typeface="Bahnschrift SemiBold" pitchFamily="34" charset="0"/>
              </a:rPr>
              <a:t>'ten </a:t>
            </a:r>
            <a:r>
              <a:rPr lang="tr-TR" sz="2800" dirty="0" smtClean="0">
                <a:latin typeface="Bahnschrift SemiBold" pitchFamily="34" charset="0"/>
              </a:rPr>
              <a:t>almıştır</a:t>
            </a:r>
            <a:r>
              <a:rPr lang="tr-TR" dirty="0" smtClean="0">
                <a:latin typeface="Bahnschrift SemiBold" pitchFamily="34" charset="0"/>
              </a:rPr>
              <a:t>.</a:t>
            </a:r>
            <a:r>
              <a:rPr lang="tr-TR" dirty="0" smtClean="0"/>
              <a:t> </a:t>
            </a:r>
            <a:r>
              <a:rPr lang="tr-TR" sz="2800" dirty="0" smtClean="0">
                <a:latin typeface="Bahnschrift SemiBold" pitchFamily="34" charset="0"/>
              </a:rPr>
              <a:t>Kendi ekseni etrafında, </a:t>
            </a:r>
            <a:r>
              <a:rPr lang="tr-TR" sz="2800" dirty="0" smtClean="0">
                <a:latin typeface="Bahnschrift SemiBold" pitchFamily="34" charset="0"/>
              </a:rPr>
              <a:t>Güneş </a:t>
            </a:r>
            <a:r>
              <a:rPr lang="tr-TR" sz="2800" dirty="0" err="1" smtClean="0">
                <a:latin typeface="Bahnschrift SemiBold" pitchFamily="34" charset="0"/>
              </a:rPr>
              <a:t>sistemi'ndeki</a:t>
            </a:r>
            <a:r>
              <a:rPr lang="tr-TR" sz="2800" dirty="0" smtClean="0">
                <a:latin typeface="Bahnschrift SemiBold" pitchFamily="34" charset="0"/>
              </a:rPr>
              <a:t> </a:t>
            </a:r>
            <a:r>
              <a:rPr lang="tr-TR" sz="2800" dirty="0" smtClean="0">
                <a:latin typeface="Bahnschrift SemiBold" pitchFamily="34" charset="0"/>
              </a:rPr>
              <a:t>diğer tüm gezegenlerin aksi istikametinde döner.</a:t>
            </a:r>
            <a:endParaRPr lang="tr-TR" dirty="0" smtClean="0">
              <a:latin typeface="Bahnschrift SemiBold" pitchFamily="34" charset="0"/>
            </a:endParaRPr>
          </a:p>
          <a:p>
            <a:endParaRPr lang="tr-TR" dirty="0" smtClean="0"/>
          </a:p>
          <a:p>
            <a:endParaRPr lang="tr-TR" dirty="0" smtClean="0"/>
          </a:p>
          <a:p>
            <a:endParaRPr lang="tr-TR" dirty="0"/>
          </a:p>
        </p:txBody>
      </p:sp>
    </p:spTree>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TotalTime>
  <Words>327</Words>
  <PresentationFormat>Ekran Gösterisi (4:3)</PresentationFormat>
  <Paragraphs>38</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Cumba</vt:lpstr>
      <vt:lpstr>Ad soyad:hacer nisa ünal   sınıf:6-d  no:254 konu:güneş sistemi gezegenleri </vt:lpstr>
      <vt:lpstr>GÜNEŞ SİSTEMİ</vt:lpstr>
      <vt:lpstr>Slayt 3</vt:lpstr>
      <vt:lpstr>Güneş sistemindeki gezegenler</vt:lpstr>
      <vt:lpstr>Slayt 5</vt:lpstr>
      <vt:lpstr>merkür</vt:lpstr>
      <vt:lpstr>merkür</vt:lpstr>
      <vt:lpstr>venüs</vt:lpstr>
      <vt:lpstr>venüs</vt:lpstr>
      <vt:lpstr>venüs</vt:lpstr>
      <vt:lpstr>dünya</vt:lpstr>
      <vt:lpstr>dünya</vt:lpstr>
      <vt:lpstr>mars</vt:lpstr>
      <vt:lpstr>mars</vt:lpstr>
      <vt:lpstr>jüpiter</vt:lpstr>
      <vt:lpstr>jüpiter</vt:lpstr>
      <vt:lpstr>jüpiter</vt:lpstr>
      <vt:lpstr>satürn</vt:lpstr>
      <vt:lpstr>satürn</vt:lpstr>
      <vt:lpstr>satürn</vt:lpstr>
      <vt:lpstr>Uranüs</vt:lpstr>
      <vt:lpstr>Uranüs</vt:lpstr>
      <vt:lpstr>Uranüs</vt:lpstr>
      <vt:lpstr>neptün</vt:lpstr>
      <vt:lpstr>neptün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Osman Enes</dc:creator>
  <cp:lastModifiedBy>Osman Enes</cp:lastModifiedBy>
  <cp:revision>7</cp:revision>
  <dcterms:created xsi:type="dcterms:W3CDTF">2020-12-29T07:18:44Z</dcterms:created>
  <dcterms:modified xsi:type="dcterms:W3CDTF">2020-12-29T08:59:48Z</dcterms:modified>
</cp:coreProperties>
</file>