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0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0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6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9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7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8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89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7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6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1784897B-4F0C-44ED-824E-72E9B2A59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2124" y="3394063"/>
            <a:ext cx="6669309" cy="1476283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Adı Soyadı: </a:t>
            </a:r>
            <a:r>
              <a:rPr lang="tr-T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Ahmetcan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SOLMAZ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31A67C-F32B-4813-8E5C-7960C4C44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124" y="2170218"/>
            <a:ext cx="6525688" cy="1767698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C000"/>
                </a:solidFill>
              </a:rPr>
              <a:t>Ders adı: fen bilimleri </a:t>
            </a:r>
          </a:p>
          <a:p>
            <a:pPr algn="ctr"/>
            <a:r>
              <a:rPr lang="tr-TR" dirty="0">
                <a:solidFill>
                  <a:srgbClr val="FFC000"/>
                </a:solidFill>
              </a:rPr>
              <a:t>Konu: Sindirim sistemi </a:t>
            </a:r>
          </a:p>
          <a:p>
            <a:pPr algn="ctr"/>
            <a:r>
              <a:rPr lang="tr-TR" dirty="0">
                <a:solidFill>
                  <a:srgbClr val="FFFF00"/>
                </a:solidFill>
              </a:rPr>
              <a:t>Proje dersi: bilişim teknolojileri ve yazılım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21EB827-608E-4513-8A5E-E77F4BCC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06" y="424205"/>
            <a:ext cx="3213181" cy="33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6FE482-A1BE-4131-9987-A333E8B5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6. Kalın Bağırsak</a:t>
            </a:r>
            <a:br>
              <a:rPr lang="tr-TR" b="1" dirty="0"/>
            </a:br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E41995C-18B2-4E51-8DCC-922FB79BA72D}"/>
              </a:ext>
            </a:extLst>
          </p:cNvPr>
          <p:cNvSpPr/>
          <p:nvPr/>
        </p:nvSpPr>
        <p:spPr>
          <a:xfrm>
            <a:off x="5923176" y="306755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rgbClr val="2E2E2E"/>
                </a:solidFill>
                <a:latin typeface="Roboto"/>
              </a:rPr>
              <a:t>Kalın bağırsakta sindirim gerçekleşmez.</a:t>
            </a:r>
            <a:br>
              <a:rPr lang="tr-TR" sz="2800" dirty="0"/>
            </a:br>
            <a:r>
              <a:rPr lang="tr-TR" sz="2800" dirty="0">
                <a:solidFill>
                  <a:srgbClr val="2E2E2E"/>
                </a:solidFill>
                <a:latin typeface="Roboto"/>
              </a:rPr>
              <a:t>Fazlalık su, vitamin ve minerallerin emilimi gerçekleşir.</a:t>
            </a:r>
            <a:br>
              <a:rPr lang="tr-TR" sz="2800" dirty="0"/>
            </a:br>
            <a:r>
              <a:rPr lang="tr-TR" sz="2800" dirty="0">
                <a:solidFill>
                  <a:srgbClr val="2E2E2E"/>
                </a:solidFill>
                <a:latin typeface="Roboto"/>
              </a:rPr>
              <a:t>Kalın bağırsakta B ve K vitamini sentezleyen bakteriler vardır.</a:t>
            </a:r>
            <a:endParaRPr lang="tr-TR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AF01D8-C3C3-4712-B5BB-C9A6D8D58C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832"/>
            <a:ext cx="5053549" cy="33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EAE148-7D54-42A6-94F0-CF44CBA6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7. Anüs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EC4122-24A5-495B-A81B-5546E65E8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Abadi" panose="020B0604020202020204" pitchFamily="34" charset="0"/>
              </a:rPr>
              <a:t>Besin atıklarının dışarı atıldığı yerdir.</a:t>
            </a:r>
            <a:br>
              <a:rPr lang="tr-TR" sz="2800" dirty="0">
                <a:latin typeface="Abadi" panose="020B0604020202020204" pitchFamily="34" charset="0"/>
              </a:rPr>
            </a:br>
            <a:r>
              <a:rPr lang="tr-TR" sz="2800" dirty="0">
                <a:latin typeface="Abadi" panose="020B0604020202020204" pitchFamily="34" charset="0"/>
              </a:rPr>
              <a:t>Sindirim gerçekleşmez.	</a:t>
            </a:r>
          </a:p>
        </p:txBody>
      </p:sp>
    </p:spTree>
    <p:extLst>
      <p:ext uri="{BB962C8B-B14F-4D97-AF65-F5344CB8AC3E}">
        <p14:creationId xmlns:p14="http://schemas.microsoft.com/office/powerpoint/2010/main" val="352425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C68ED8-8C13-44DE-92F0-8B503B8E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 Sindirim Nedir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E9B31E-79E5-4BA6-87A3-E95E9590F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611" y="2584646"/>
            <a:ext cx="882565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2E2E2E"/>
                </a:solidFill>
                <a:latin typeface="Roboto"/>
              </a:rPr>
              <a:t>Büyük yapılı besinlerin parçalanarak kana geçebilecek kadar küçük parçalara ayrılmasına </a:t>
            </a:r>
            <a:r>
              <a:rPr lang="tr-TR" sz="2800" b="1" dirty="0">
                <a:solidFill>
                  <a:srgbClr val="2E2E2E"/>
                </a:solidFill>
                <a:latin typeface="Roboto"/>
              </a:rPr>
              <a:t>sindirim</a:t>
            </a:r>
            <a:r>
              <a:rPr lang="tr-TR" sz="2800" dirty="0">
                <a:solidFill>
                  <a:srgbClr val="2E2E2E"/>
                </a:solidFill>
                <a:latin typeface="Roboto"/>
              </a:rPr>
              <a:t>, bu olayın gerçekleştiği yere de </a:t>
            </a:r>
            <a:r>
              <a:rPr lang="tr-TR" sz="2800" b="1" dirty="0">
                <a:solidFill>
                  <a:srgbClr val="2E2E2E"/>
                </a:solidFill>
                <a:latin typeface="Roboto"/>
              </a:rPr>
              <a:t>sindirim sistemi</a:t>
            </a:r>
            <a:r>
              <a:rPr lang="tr-TR" sz="2800" dirty="0">
                <a:solidFill>
                  <a:srgbClr val="2E2E2E"/>
                </a:solidFill>
                <a:latin typeface="Roboto"/>
              </a:rPr>
              <a:t> denir.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161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A79260B0-6A31-48FE-AD8D-B1DDA378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Sindirim Çeşitleri</a:t>
            </a:r>
            <a:br>
              <a:rPr lang="tr-TR" b="1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16AEDF-A403-429B-9B13-7CF3EE023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283512"/>
            <a:ext cx="5579707" cy="2760587"/>
          </a:xfrm>
        </p:spPr>
        <p:txBody>
          <a:bodyPr anchor="ctr">
            <a:normAutofit/>
          </a:bodyPr>
          <a:lstStyle/>
          <a:p>
            <a:r>
              <a:rPr lang="tr-TR" sz="2800" b="1" dirty="0">
                <a:solidFill>
                  <a:schemeClr val="tx1"/>
                </a:solidFill>
              </a:rPr>
              <a:t>1. Mekanik ( Fiziksel ) Sindirimi: </a:t>
            </a:r>
            <a:r>
              <a:rPr lang="tr-TR" sz="2800" dirty="0">
                <a:solidFill>
                  <a:schemeClr val="tx1"/>
                </a:solidFill>
              </a:rPr>
              <a:t>Besinlerin çiğneme ve kas hareketleri ile küçük parçalara ayrılmasıdır.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1857393-8505-4E11-9982-E5E34486CEE8}"/>
              </a:ext>
            </a:extLst>
          </p:cNvPr>
          <p:cNvSpPr/>
          <p:nvPr/>
        </p:nvSpPr>
        <p:spPr>
          <a:xfrm>
            <a:off x="5041399" y="4339059"/>
            <a:ext cx="5733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tr-TR" sz="2800" b="1" dirty="0"/>
              <a:t>2. Kimyasal Sindirim: </a:t>
            </a:r>
            <a:r>
              <a:rPr lang="tr-TR" sz="2800" dirty="0"/>
              <a:t>Besinlerin enzimler yolu ile parçalanmasına denir.</a:t>
            </a:r>
          </a:p>
        </p:txBody>
      </p:sp>
    </p:spTree>
    <p:extLst>
      <p:ext uri="{BB962C8B-B14F-4D97-AF65-F5344CB8AC3E}">
        <p14:creationId xmlns:p14="http://schemas.microsoft.com/office/powerpoint/2010/main" val="1805535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B07F06-34A0-4FE2-BC21-61E95A0F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Sindirim sistemi organları</a:t>
            </a:r>
            <a:br>
              <a:rPr lang="tr-TR" b="1" dirty="0"/>
            </a:br>
            <a:endParaRPr lang="tr-TR" dirty="0"/>
          </a:p>
        </p:txBody>
      </p:sp>
      <p:pic>
        <p:nvPicPr>
          <p:cNvPr id="1026" name="Picture 2" descr="6.Sınıf Sindirim Sistemi Test - fenbilim.net">
            <a:extLst>
              <a:ext uri="{FF2B5EF4-FFF2-40B4-BE49-F238E27FC236}">
                <a16:creationId xmlns:a16="http://schemas.microsoft.com/office/drawing/2014/main" id="{D8C90448-8A49-420B-8D1C-CA8CBE0220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43" y="2328420"/>
            <a:ext cx="5279913" cy="42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CFD444-EC00-4576-BD61-2C49D064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1. Ağız</a:t>
            </a:r>
            <a:br>
              <a:rPr lang="tr-TR" b="1" dirty="0"/>
            </a:br>
            <a:endParaRPr lang="tr-TR" dirty="0"/>
          </a:p>
        </p:txBody>
      </p:sp>
      <p:pic>
        <p:nvPicPr>
          <p:cNvPr id="2050" name="Picture 2" descr="6.Sınıf Sindirim Sistemi Konu Anlatımı - fenbilim.net">
            <a:extLst>
              <a:ext uri="{FF2B5EF4-FFF2-40B4-BE49-F238E27FC236}">
                <a16:creationId xmlns:a16="http://schemas.microsoft.com/office/drawing/2014/main" id="{C22975E8-2C73-4EF5-ABA5-B044EB5379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0" y="2688342"/>
            <a:ext cx="2865711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829E2B99-D243-43A4-9504-9DE1E86331F9}"/>
              </a:ext>
            </a:extLst>
          </p:cNvPr>
          <p:cNvSpPr/>
          <p:nvPr/>
        </p:nvSpPr>
        <p:spPr>
          <a:xfrm>
            <a:off x="4207497" y="2688342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rgbClr val="2E2E2E"/>
                </a:solidFill>
                <a:latin typeface="Roboto"/>
              </a:rPr>
              <a:t>Hem mekanik hem de kimyasal sindirimin gerçekleşir.</a:t>
            </a:r>
            <a:br>
              <a:rPr lang="tr-TR" sz="2800" dirty="0"/>
            </a:br>
            <a:r>
              <a:rPr lang="tr-TR" sz="2800" dirty="0">
                <a:solidFill>
                  <a:srgbClr val="2E2E2E"/>
                </a:solidFill>
                <a:latin typeface="Roboto"/>
              </a:rPr>
              <a:t>Çiğneme olayı ile mekanik, tükürük içindeki enzimler ile kimyasal sindirim gerçekleşir.</a:t>
            </a:r>
            <a:br>
              <a:rPr lang="tr-TR" sz="2800" dirty="0"/>
            </a:br>
            <a:r>
              <a:rPr lang="tr-TR" sz="2800" dirty="0">
                <a:solidFill>
                  <a:srgbClr val="2E2E2E"/>
                </a:solidFill>
                <a:latin typeface="Roboto"/>
              </a:rPr>
              <a:t>Karbonhidratların kimyasal sindirimi ağızda başlar.</a:t>
            </a:r>
            <a:br>
              <a:rPr lang="tr-TR" sz="2800" dirty="0"/>
            </a:br>
            <a:r>
              <a:rPr lang="tr-TR" sz="2800" b="1" dirty="0">
                <a:solidFill>
                  <a:srgbClr val="2E2E2E"/>
                </a:solidFill>
                <a:latin typeface="Roboto"/>
              </a:rPr>
              <a:t>Nişasta  --- enzim ---&gt; Glikoz</a:t>
            </a:r>
            <a:br>
              <a:rPr lang="tr-TR" dirty="0"/>
            </a:br>
            <a:endParaRPr lang="tr-TR" b="1" dirty="0">
              <a:solidFill>
                <a:srgbClr val="2C3E50"/>
              </a:solidFill>
              <a:latin typeface="Roboto"/>
            </a:endParaRPr>
          </a:p>
          <a:p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99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B6C2C6-4EF6-4070-92D7-528DE2AC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Yutak</a:t>
            </a:r>
            <a:endParaRPr lang="en-US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A48A225-4310-4745-A98E-8B3898964A57}"/>
              </a:ext>
            </a:extLst>
          </p:cNvPr>
          <p:cNvSpPr/>
          <p:nvPr/>
        </p:nvSpPr>
        <p:spPr>
          <a:xfrm>
            <a:off x="952108" y="2603500"/>
            <a:ext cx="5373278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Besinlerin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ağızdan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yemek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borusuna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iletir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Yutkunma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sırasında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küçük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borusunu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kapanarak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besinleri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yemek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borusuna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iletir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Yutakta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sindirim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gerçekleşmez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3074" name="Picture 2" descr="Farenks, Yutak Kanseri Nedir? Belirtileri ve Tedavi Süreci | Anadolu Sağlık  Merkezi">
            <a:extLst>
              <a:ext uri="{FF2B5EF4-FFF2-40B4-BE49-F238E27FC236}">
                <a16:creationId xmlns:a16="http://schemas.microsoft.com/office/drawing/2014/main" id="{4447B68E-95CD-4CDA-9F4A-ADCE55824D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4"/>
          <a:stretch/>
        </p:blipFill>
        <p:spPr bwMode="auto">
          <a:xfrm>
            <a:off x="6768444" y="2775951"/>
            <a:ext cx="4375313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85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B4538E-A4BE-4055-8F9C-9DAB0B06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3. Yemek Borusu</a:t>
            </a:r>
          </a:p>
        </p:txBody>
      </p:sp>
      <p:pic>
        <p:nvPicPr>
          <p:cNvPr id="4098" name="Picture 2" descr="Yemek Borusu Nedir? - yemekborusu.gen.tr">
            <a:extLst>
              <a:ext uri="{FF2B5EF4-FFF2-40B4-BE49-F238E27FC236}">
                <a16:creationId xmlns:a16="http://schemas.microsoft.com/office/drawing/2014/main" id="{661BAD8A-E5DD-4328-85C9-4D4756B928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6" y="2468032"/>
            <a:ext cx="410271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4B4334EA-C624-409A-9A03-B2C48B22B975}"/>
              </a:ext>
            </a:extLst>
          </p:cNvPr>
          <p:cNvSpPr/>
          <p:nvPr/>
        </p:nvSpPr>
        <p:spPr>
          <a:xfrm>
            <a:off x="4979478" y="301543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rgbClr val="2E2E2E"/>
                </a:solidFill>
                <a:latin typeface="Roboto"/>
              </a:rPr>
              <a:t>Kaslı ve esnek yapısı sayesinde besinlerin mideye iletimini sağlar</a:t>
            </a:r>
            <a:r>
              <a:rPr lang="tr-TR" dirty="0">
                <a:solidFill>
                  <a:srgbClr val="2E2E2E"/>
                </a:solidFill>
                <a:latin typeface="Roboto"/>
              </a:rPr>
              <a:t>.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B4C4486-41DA-4009-9CCF-F02FE7F321C2}"/>
              </a:ext>
            </a:extLst>
          </p:cNvPr>
          <p:cNvSpPr/>
          <p:nvPr/>
        </p:nvSpPr>
        <p:spPr>
          <a:xfrm>
            <a:off x="4979478" y="4638846"/>
            <a:ext cx="679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2E2E2E"/>
                </a:solidFill>
                <a:latin typeface="Roboto"/>
              </a:rPr>
              <a:t>Yemek borusunda sindirim gerçekleşmez</a:t>
            </a:r>
            <a:r>
              <a:rPr lang="tr-TR" dirty="0">
                <a:solidFill>
                  <a:srgbClr val="2E2E2E"/>
                </a:solidFill>
                <a:latin typeface="Roboto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87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5D7ADD-09B7-48D4-9C68-10AF25F5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4. Mide</a:t>
            </a:r>
            <a:br>
              <a:rPr lang="tr-TR" b="1" dirty="0"/>
            </a:br>
            <a:endParaRPr lang="tr-TR" dirty="0"/>
          </a:p>
        </p:txBody>
      </p:sp>
      <p:pic>
        <p:nvPicPr>
          <p:cNvPr id="5122" name="Picture 2" descr="Mide Asidi: Bilmeniz Gereken Her Şey | Dr. Can ile Fitekran">
            <a:extLst>
              <a:ext uri="{FF2B5EF4-FFF2-40B4-BE49-F238E27FC236}">
                <a16:creationId xmlns:a16="http://schemas.microsoft.com/office/drawing/2014/main" id="{291ECB35-128E-4120-AEA6-E78A935D4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" y="2832684"/>
            <a:ext cx="6419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F381018-0F0A-4477-84E4-EB94A10D8E74}"/>
              </a:ext>
            </a:extLst>
          </p:cNvPr>
          <p:cNvSpPr/>
          <p:nvPr/>
        </p:nvSpPr>
        <p:spPr>
          <a:xfrm>
            <a:off x="5810053" y="297385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rgbClr val="2E2E2E"/>
                </a:solidFill>
                <a:latin typeface="Roboto"/>
              </a:rPr>
              <a:t>Sindirim sisteminin en geniş bölümüdür.</a:t>
            </a:r>
            <a:br>
              <a:rPr lang="tr-TR" sz="2800" dirty="0"/>
            </a:br>
            <a:r>
              <a:rPr lang="tr-TR" sz="2800" dirty="0">
                <a:solidFill>
                  <a:srgbClr val="2E2E2E"/>
                </a:solidFill>
                <a:latin typeface="Roboto"/>
              </a:rPr>
              <a:t>Karın boşluğunun sol alt kısmında bulunur</a:t>
            </a:r>
            <a:r>
              <a:rPr lang="tr-TR" dirty="0">
                <a:solidFill>
                  <a:srgbClr val="2E2E2E"/>
                </a:solidFill>
                <a:latin typeface="Roboto"/>
              </a:rPr>
              <a:t>.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E16BF8A-9D15-4CC1-949A-97DCA2E42234}"/>
              </a:ext>
            </a:extLst>
          </p:cNvPr>
          <p:cNvSpPr/>
          <p:nvPr/>
        </p:nvSpPr>
        <p:spPr>
          <a:xfrm>
            <a:off x="5810053" y="478974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rgbClr val="2E2E2E"/>
                </a:solidFill>
                <a:latin typeface="Roboto"/>
              </a:rPr>
              <a:t>Sindirim sisteminin en geniş bölümüdür.</a:t>
            </a:r>
            <a:br>
              <a:rPr lang="tr-TR" sz="2800" dirty="0"/>
            </a:br>
            <a:r>
              <a:rPr lang="tr-TR" sz="2800" dirty="0">
                <a:solidFill>
                  <a:srgbClr val="2E2E2E"/>
                </a:solidFill>
                <a:latin typeface="Roboto"/>
              </a:rPr>
              <a:t>Karın boşluğunun sol alt kısmında bulunur.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536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DCF241-F4AD-404B-97CC-520D69E1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5. İnce bağırsak</a:t>
            </a:r>
            <a:br>
              <a:rPr lang="tr-TR" b="1" dirty="0"/>
            </a:br>
            <a:endParaRPr lang="tr-TR" dirty="0"/>
          </a:p>
        </p:txBody>
      </p:sp>
      <p:pic>
        <p:nvPicPr>
          <p:cNvPr id="6146" name="Picture 2" descr="Beyza Çocuk Kulübü - Vücudumuzu Tanıyalım">
            <a:extLst>
              <a:ext uri="{FF2B5EF4-FFF2-40B4-BE49-F238E27FC236}">
                <a16:creationId xmlns:a16="http://schemas.microsoft.com/office/drawing/2014/main" id="{2462694C-E602-4095-99E7-BE29C59C95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5" y="2679988"/>
            <a:ext cx="4747812" cy="320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60BDFE8B-7C16-4834-BFB1-E74979AB96EE}"/>
              </a:ext>
            </a:extLst>
          </p:cNvPr>
          <p:cNvSpPr/>
          <p:nvPr/>
        </p:nvSpPr>
        <p:spPr>
          <a:xfrm>
            <a:off x="5187709" y="5129829"/>
            <a:ext cx="5813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2E2E2E"/>
                </a:solidFill>
                <a:latin typeface="Roboto"/>
              </a:rPr>
              <a:t>Sindirim sisteminin en uzun bölümüdür.</a:t>
            </a:r>
            <a:endParaRPr lang="tr-TR" sz="2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221288E-900B-46BE-8B38-7A19169C835F}"/>
              </a:ext>
            </a:extLst>
          </p:cNvPr>
          <p:cNvSpPr/>
          <p:nvPr/>
        </p:nvSpPr>
        <p:spPr>
          <a:xfrm>
            <a:off x="5187709" y="258572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rgbClr val="2E2E2E"/>
                </a:solidFill>
                <a:latin typeface="Roboto"/>
              </a:rPr>
              <a:t>Yağların sindirimi burada başlar ve biter.</a:t>
            </a:r>
            <a:br>
              <a:rPr lang="tr-TR" sz="2800" dirty="0"/>
            </a:br>
            <a:r>
              <a:rPr lang="tr-TR" sz="2800" dirty="0">
                <a:solidFill>
                  <a:srgbClr val="2E2E2E"/>
                </a:solidFill>
                <a:latin typeface="Roboto"/>
              </a:rPr>
              <a:t>Protein ve karbonhidratların sindirimi de burada biter.</a:t>
            </a:r>
            <a:br>
              <a:rPr lang="tr-TR" sz="2800" dirty="0"/>
            </a:br>
            <a:r>
              <a:rPr lang="tr-TR" sz="2800" dirty="0">
                <a:solidFill>
                  <a:srgbClr val="2E2E2E"/>
                </a:solidFill>
                <a:latin typeface="Roboto"/>
              </a:rPr>
              <a:t>İnce bağırsakta </a:t>
            </a:r>
            <a:r>
              <a:rPr lang="tr-TR" sz="2800" b="1" dirty="0" err="1">
                <a:solidFill>
                  <a:srgbClr val="2E2E2E"/>
                </a:solidFill>
                <a:latin typeface="Roboto"/>
              </a:rPr>
              <a:t>villus</a:t>
            </a:r>
            <a:r>
              <a:rPr lang="tr-TR" sz="2800" dirty="0">
                <a:solidFill>
                  <a:srgbClr val="2E2E2E"/>
                </a:solidFill>
                <a:latin typeface="Roboto"/>
              </a:rPr>
              <a:t> adı verilen çıkıntılar bulunur</a:t>
            </a:r>
            <a:r>
              <a:rPr lang="tr-TR" dirty="0">
                <a:solidFill>
                  <a:srgbClr val="2E2E2E"/>
                </a:solidFill>
                <a:latin typeface="Roboto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18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283</Words>
  <Application>Microsoft Office PowerPoint</Application>
  <PresentationFormat>Geniş ekran</PresentationFormat>
  <Paragraphs>30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Abadi</vt:lpstr>
      <vt:lpstr>Arial</vt:lpstr>
      <vt:lpstr>Century Gothic</vt:lpstr>
      <vt:lpstr>Roboto</vt:lpstr>
      <vt:lpstr>Wingdings</vt:lpstr>
      <vt:lpstr>Wingdings 3</vt:lpstr>
      <vt:lpstr>İyon Toplantı Odası</vt:lpstr>
      <vt:lpstr>Adı Soyadı: Ahmetcan SOLMAZ</vt:lpstr>
      <vt:lpstr> Sindirim Nedir </vt:lpstr>
      <vt:lpstr>Sindirim Çeşitleri </vt:lpstr>
      <vt:lpstr>Sindirim sistemi organları </vt:lpstr>
      <vt:lpstr>1. Ağız </vt:lpstr>
      <vt:lpstr>2. Yutak</vt:lpstr>
      <vt:lpstr>3. Yemek Borusu</vt:lpstr>
      <vt:lpstr>4. Mide </vt:lpstr>
      <vt:lpstr>5. İnce bağırsak </vt:lpstr>
      <vt:lpstr>6. Kalın Bağırsak </vt:lpstr>
      <vt:lpstr>7. Anüs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Soyad: Ahmetcan Solmaz</dc:title>
  <dc:creator>Çağatay SOLMAZ</dc:creator>
  <cp:lastModifiedBy>Çağatay SOLMAZ</cp:lastModifiedBy>
  <cp:revision>9</cp:revision>
  <dcterms:created xsi:type="dcterms:W3CDTF">2020-12-16T18:17:00Z</dcterms:created>
  <dcterms:modified xsi:type="dcterms:W3CDTF">2020-12-17T05:52:16Z</dcterms:modified>
</cp:coreProperties>
</file>