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9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8" r:id="rId38"/>
    <p:sldId id="295" r:id="rId39"/>
    <p:sldId id="29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yem aslı yalçın" initials="may" lastIdx="1" clrIdx="0">
    <p:extLst>
      <p:ext uri="{19B8F6BF-5375-455C-9EA6-DF929625EA0E}">
        <p15:presenceInfo xmlns:p15="http://schemas.microsoft.com/office/powerpoint/2012/main" userId="1b45c106caba77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6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7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95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64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19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31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90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52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37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86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6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97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91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84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1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5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6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2EDB-C95E-4D67-AF81-BC9550D9506A}" type="datetimeFigureOut">
              <a:rPr lang="tr-TR" smtClean="0"/>
              <a:t>30.12.2020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A2B5-1CE3-4044-87DB-6478FA1BC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93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lbilgisi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lbilgisi.net/noktalama-isaretleri-konu-anlatim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9FE6C469-B956-44F6-8097-CBBE7C9CF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5212" y="4953740"/>
            <a:ext cx="3506788" cy="190426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0070C0"/>
                </a:solidFill>
              </a:rPr>
              <a:t>bilişim projesi – ödevi</a:t>
            </a:r>
          </a:p>
          <a:p>
            <a:r>
              <a:rPr lang="tr-TR" dirty="0">
                <a:solidFill>
                  <a:srgbClr val="0070C0"/>
                </a:solidFill>
              </a:rPr>
              <a:t>MELİS YALÇIN</a:t>
            </a:r>
          </a:p>
          <a:p>
            <a:r>
              <a:rPr lang="tr-TR" dirty="0">
                <a:solidFill>
                  <a:srgbClr val="0070C0"/>
                </a:solidFill>
              </a:rPr>
              <a:t>6-A</a:t>
            </a:r>
          </a:p>
          <a:p>
            <a:r>
              <a:rPr lang="tr-TR" dirty="0">
                <a:solidFill>
                  <a:srgbClr val="0070C0"/>
                </a:solidFill>
              </a:rPr>
              <a:t>NO:229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6546CC9-A625-40A0-A525-355D4DBA1C35}"/>
              </a:ext>
            </a:extLst>
          </p:cNvPr>
          <p:cNvSpPr/>
          <p:nvPr/>
        </p:nvSpPr>
        <p:spPr>
          <a:xfrm>
            <a:off x="896645" y="2436258"/>
            <a:ext cx="9140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3000" endA="300" endPos="35500" dir="5400000" sy="-90000" algn="bl" rotWithShape="0"/>
                </a:effectLst>
              </a:rPr>
              <a:t>NOKTALAMA İŞARETLERİ</a:t>
            </a:r>
          </a:p>
        </p:txBody>
      </p:sp>
    </p:spTree>
    <p:extLst>
      <p:ext uri="{BB962C8B-B14F-4D97-AF65-F5344CB8AC3E}">
        <p14:creationId xmlns:p14="http://schemas.microsoft.com/office/powerpoint/2010/main" val="7601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4CEDAEC-CA9C-49BB-B2CD-4C6AA6093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58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F7F6-D644-4759-BABF-78B621DB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Cümle içinde ara sözleri ve ara cümleleri ayırmak için kullanılır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*Hiç kimse onun, Tamer’in, suçlu olduğuna inanmıyordu. cümlesine altı çizili bölüm ara sözdür. Bu ara sözün başında ve sonunda virgül kullanılmıştır.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Konuşma çizgisinden önce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*Ahmet Usta çırağına,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– Evladım 13-14 anahtarı ver, dedi.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Kendisinden sonraki cümleye bağlı olarak ret, kabul ve teşvik bildiren “hayır, yok, evet, peki, pekâlâ, tamam, olur, hayhay, </a:t>
            </a:r>
            <a:r>
              <a:rPr lang="tr-TR" sz="1800" dirty="0" err="1">
                <a:latin typeface="Book Antiqua" panose="02040602050305030304" pitchFamily="18" charset="0"/>
              </a:rPr>
              <a:t>başüstüne</a:t>
            </a:r>
            <a:r>
              <a:rPr lang="tr-TR" sz="1800" dirty="0">
                <a:latin typeface="Book Antiqua" panose="02040602050305030304" pitchFamily="18" charset="0"/>
              </a:rPr>
              <a:t>, öyle, haydi, elbette…” gibi kelimelerden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*Olur, bu yıl tarlaya çavdar ekelim.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Evet, ikimiz de geliyoruz sinemaya.</a:t>
            </a:r>
          </a:p>
        </p:txBody>
      </p:sp>
    </p:spTree>
    <p:extLst>
      <p:ext uri="{BB962C8B-B14F-4D97-AF65-F5344CB8AC3E}">
        <p14:creationId xmlns:p14="http://schemas.microsoft.com/office/powerpoint/2010/main" val="1388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A2DEB4-E4CC-4D3C-A93F-03C881FF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Bir kelimenin kendisinden sonra gelen kelime veya kelime gruplarıyla yapı ve anlam bakımından bağlantısı olmadığını göstermek ve anlam karışıklığını önlemek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*Genç doktorun odasını sordu.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cümlesinde anlam belirsizliği vardır. Çünkü bu cümlede “Doktor mu </a:t>
            </a:r>
            <a:r>
              <a:rPr lang="tr-TR" sz="1800" dirty="0" err="1">
                <a:latin typeface="Book Antiqua" panose="02040602050305030304" pitchFamily="18" charset="0"/>
              </a:rPr>
              <a:t>genç?”yoksa</a:t>
            </a:r>
            <a:r>
              <a:rPr lang="tr-TR" sz="1800" dirty="0">
                <a:latin typeface="Book Antiqua" panose="02040602050305030304" pitchFamily="18" charset="0"/>
              </a:rPr>
              <a:t> “Genç biri doktorun odasını mı soruyor?” belli değildir. İşte bu belirsizliği gidermek için genç sözcüğünden sonra virgül kullanılır: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*Genç, doktorun odasını sordu.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Hitap için kullanılan kelimelerden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*Çocuklar, müzeye girerken sırayı bozmayalım.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Bibliyografik künyelerde yazar, eser, basımevi vb. maddelerden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*Cahit Sıtkı TARANCI, Otuz Beş Yaş, Can Yayınları, İstanbul, 1995.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90DA3B-8811-43C3-BB0C-4BECCCB0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 </a:t>
            </a:r>
            <a:r>
              <a:rPr lang="tr-TR" sz="1800" dirty="0">
                <a:latin typeface="Book Antiqua" panose="02040602050305030304" pitchFamily="18" charset="0"/>
              </a:rPr>
              <a:t>UYARI : Metin içinde ve, veya, yahut bağlaçlarından önce de sonra da virgül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*Dört veya beşinci atışında oku hedefe isabet ettirdi.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UYARI : Metin içinde tekrarlı bağlaçlardan önce ve sonra virgül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*Hem gider hem ağlar.</a:t>
            </a:r>
          </a:p>
          <a:p>
            <a:r>
              <a:rPr lang="tr-TR" sz="1800" dirty="0">
                <a:latin typeface="Book Antiqua" panose="02040602050305030304" pitchFamily="18" charset="0"/>
              </a:rPr>
              <a:t>Ya kirayı öde ya da dükkânı hemen boşalt</a:t>
            </a:r>
            <a:r>
              <a:rPr lang="tr-TR" sz="1800" dirty="0"/>
              <a:t>.</a:t>
            </a:r>
          </a:p>
          <a:p>
            <a:endParaRPr lang="tr-TR" sz="1800" dirty="0"/>
          </a:p>
          <a:p>
            <a:r>
              <a:rPr lang="tr-TR" sz="1800" dirty="0">
                <a:latin typeface="Book Antiqua" panose="02040602050305030304" pitchFamily="18" charset="0"/>
              </a:rPr>
              <a:t>UYARI : İkilemeler arasına virgül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*Zaman ağır ağır ilerliyordu. </a:t>
            </a:r>
            <a:r>
              <a:rPr lang="tr-TR" sz="1800" dirty="0">
                <a:solidFill>
                  <a:srgbClr val="92D050"/>
                </a:solidFill>
                <a:latin typeface="Book Antiqua" panose="02040602050305030304" pitchFamily="18" charset="0"/>
              </a:rPr>
              <a:t>(doğru)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Zaman ağır, ağır ilerliyordu. </a:t>
            </a:r>
            <a:r>
              <a:rPr lang="tr-TR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(yanlış)</a:t>
            </a:r>
          </a:p>
          <a:p>
            <a:pPr marL="0" indent="0">
              <a:buNone/>
            </a:pPr>
            <a:endParaRPr lang="tr-TR" sz="18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UYARI : Şart ekinden (-se / -</a:t>
            </a:r>
            <a:r>
              <a:rPr lang="tr-TR" sz="1800" dirty="0" err="1">
                <a:latin typeface="Book Antiqua" panose="02040602050305030304" pitchFamily="18" charset="0"/>
              </a:rPr>
              <a:t>sa</a:t>
            </a:r>
            <a:r>
              <a:rPr lang="tr-TR" sz="1800" dirty="0">
                <a:latin typeface="Book Antiqua" panose="02040602050305030304" pitchFamily="18" charset="0"/>
              </a:rPr>
              <a:t>) sonra virgül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*Sıkı giyinmezsen dışarı çıkmana izin vermem.</a:t>
            </a:r>
          </a:p>
        </p:txBody>
      </p:sp>
    </p:spTree>
    <p:extLst>
      <p:ext uri="{BB962C8B-B14F-4D97-AF65-F5344CB8AC3E}">
        <p14:creationId xmlns:p14="http://schemas.microsoft.com/office/powerpoint/2010/main" val="1151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4303F0-2BCB-47C7-A6C5-DF97E6176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4905"/>
            <a:ext cx="12192000" cy="6343095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UYARI : Cümlede pekiştirme ve bağlama görevinde </a:t>
            </a:r>
            <a:r>
              <a:rPr lang="tr-TR" sz="1800" dirty="0" err="1">
                <a:latin typeface="Book Antiqua" panose="02040602050305030304" pitchFamily="18" charset="0"/>
              </a:rPr>
              <a:t>kullanılar</a:t>
            </a:r>
            <a:r>
              <a:rPr lang="tr-TR" sz="1800" dirty="0">
                <a:latin typeface="Book Antiqua" panose="02040602050305030304" pitchFamily="18" charset="0"/>
              </a:rPr>
              <a:t> “de / da” bağlacından sonra virgül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*Sen razı olmasan da oraya ben de geleceğim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UYARI : Metin içinde zarf-fiil ekleri (-ip, -</a:t>
            </a:r>
            <a:r>
              <a:rPr lang="tr-TR" sz="1800" dirty="0" err="1">
                <a:latin typeface="Book Antiqua" panose="02040602050305030304" pitchFamily="18" charset="0"/>
              </a:rPr>
              <a:t>meden</a:t>
            </a:r>
            <a:r>
              <a:rPr lang="tr-TR" sz="1800" dirty="0">
                <a:latin typeface="Book Antiqua" panose="02040602050305030304" pitchFamily="18" charset="0"/>
              </a:rPr>
              <a:t>, -ince, -</a:t>
            </a:r>
            <a:r>
              <a:rPr lang="tr-TR" sz="1800" dirty="0" err="1">
                <a:latin typeface="Book Antiqua" panose="02040602050305030304" pitchFamily="18" charset="0"/>
              </a:rPr>
              <a:t>ken</a:t>
            </a:r>
            <a:r>
              <a:rPr lang="tr-TR" sz="1800" dirty="0">
                <a:latin typeface="Book Antiqua" panose="02040602050305030304" pitchFamily="18" charset="0"/>
              </a:rPr>
              <a:t>, -dikçe, -erek, -</a:t>
            </a:r>
            <a:r>
              <a:rPr lang="tr-TR" sz="1800" dirty="0" err="1">
                <a:latin typeface="Book Antiqua" panose="02040602050305030304" pitchFamily="18" charset="0"/>
              </a:rPr>
              <a:t>diğinde</a:t>
            </a:r>
            <a:r>
              <a:rPr lang="tr-TR" sz="1800" dirty="0">
                <a:latin typeface="Book Antiqua" panose="02040602050305030304" pitchFamily="18" charset="0"/>
              </a:rPr>
              <a:t>, -</a:t>
            </a:r>
            <a:r>
              <a:rPr lang="tr-TR" sz="1800" dirty="0" err="1">
                <a:latin typeface="Book Antiqua" panose="02040602050305030304" pitchFamily="18" charset="0"/>
              </a:rPr>
              <a:t>meksizin</a:t>
            </a:r>
            <a:r>
              <a:rPr lang="tr-TR" sz="1800" dirty="0">
                <a:latin typeface="Book Antiqua" panose="02040602050305030304" pitchFamily="18" charset="0"/>
              </a:rPr>
              <a:t> … ) ile oluşturulmuş kelimelerden sonra virgül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*Süleyman, yanımızdan koşarak geçti.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*Selam verip odasına geçti.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Tırnak içinde olmayan aktarma cümlelerinden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*Çadırları şu düzlüğe kuralım, dedi.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C648DB-6B3F-4A36-A5C0-8D6DBA7B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89609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Book Antiqua" panose="02040602050305030304" pitchFamily="18" charset="0"/>
              </a:rPr>
              <a:t>3. NOKTALI </a:t>
            </a:r>
            <a:r>
              <a:rPr lang="tr-TR" dirty="0" err="1">
                <a:solidFill>
                  <a:srgbClr val="FF0000"/>
                </a:solidFill>
                <a:latin typeface="Book Antiqua" panose="02040602050305030304" pitchFamily="18" charset="0"/>
              </a:rPr>
              <a:t>VİrGÜL</a:t>
            </a:r>
            <a:r>
              <a:rPr lang="tr-TR" dirty="0">
                <a:solidFill>
                  <a:srgbClr val="FF0000"/>
                </a:solidFill>
                <a:latin typeface="Book Antiqua" panose="02040602050305030304" pitchFamily="18" charset="0"/>
              </a:rPr>
              <a:t> (;)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640E84-07F6-475A-AD56-F1DAFCB3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609"/>
            <a:ext cx="12192000" cy="5668391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Cümle içinde virgüllerle ayrılmış tür veya takımları birbirinden ayırmak için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*Erkek çocuklara Fatih, Osman, Murat; kız çocuklara ise Buse, Meryem, Havva adları verilir.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Ögeleri arasında virgül bulunan sıralı cümleleri birbirinden ayırmak için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*At ölür, meydan kalır; yiğit ölür, şan kalır.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Cümleleri birbirine bağlayan “ama, fakat, lâkin, çünkü” gibi bağlaçlardan önce konabilir.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*Konuşuyorum; çünkü gerçekleri siz de bilmelisiniz.</a:t>
            </a:r>
          </a:p>
        </p:txBody>
      </p:sp>
    </p:spTree>
    <p:extLst>
      <p:ext uri="{BB962C8B-B14F-4D97-AF65-F5344CB8AC3E}">
        <p14:creationId xmlns:p14="http://schemas.microsoft.com/office/powerpoint/2010/main" val="13339292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DFFF3D-BCAA-4898-9D05-91B99E9E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838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Book Antiqua" panose="02040602050305030304" pitchFamily="18" charset="0"/>
              </a:rPr>
              <a:t>4. İKİ NOKTA (:</a:t>
            </a:r>
            <a:r>
              <a:rPr lang="tr-TR" dirty="0">
                <a:solidFill>
                  <a:srgbClr val="FF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)</a:t>
            </a:r>
            <a:r>
              <a:rPr lang="tr-TR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8A97F7-144F-4491-AD81-F53F9B45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9305"/>
            <a:ext cx="12191999" cy="5428696"/>
          </a:xfrm>
        </p:spPr>
        <p:txBody>
          <a:bodyPr>
            <a:normAutofit lnSpcReduction="1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 Kendisinden sonra örnek verilecek cümlenin sonuna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*En çok sevdiğim meyvelerden bazıları şunlardır: muz, elma, portakal…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Kendisinden sonra açıklama yapılacak cümlenin sonuna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*Aklın ve bilimin üç büyük düşmanı vardır: fenalık, cahillik ve tembellik.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Edebî eserlerdeki karşılıklı konuşmalarda, konuşan kişinin adından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Hacivat: Hoş geldin sevgili Karagöz’üm!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*Karagöz: Hoş bulduk kel kafalı kara üzüm!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endParaRPr lang="tr-TR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7063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AFA02-B86C-4595-BFCB-469A4846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8BD406-8335-4A5B-A605-3E2218C9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5729056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Doğrudan yapılan aktarmalarda, aktarılan söz ya da yazıdan önce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*Yunus şöyle dedi: “Büyüyünce pilot olacağım.”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Bu cümlede başkasından aktarılan bir söz vardır. Bu yüzden aktarılan sözden önce iki nokta kullanılmıştır.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Genel Ağ (internet) adreslerinde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</a:t>
            </a:r>
            <a:r>
              <a:rPr lang="tr-TR" sz="1800" dirty="0">
                <a:latin typeface="Book Antiqua" panose="02040602050305030304" pitchFamily="18" charset="0"/>
                <a:hlinkClick r:id="rId2"/>
              </a:rPr>
              <a:t>http://www.dilbilgisi.net</a:t>
            </a: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Matematikte bölme işareti olarak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*49:7 = 7</a:t>
            </a:r>
          </a:p>
        </p:txBody>
      </p:sp>
    </p:spTree>
    <p:extLst>
      <p:ext uri="{BB962C8B-B14F-4D97-AF65-F5344CB8AC3E}">
        <p14:creationId xmlns:p14="http://schemas.microsoft.com/office/powerpoint/2010/main" val="302175132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18DDA9-2559-41D3-A14C-18420175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4287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5. ÜÇ NOKTA (…)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A774A3-1304-4E44-9EA5-58F9C997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076"/>
            <a:ext cx="12192000" cy="5774923"/>
          </a:xfrm>
        </p:spPr>
        <p:txBody>
          <a:bodyPr>
            <a:noAutofit/>
          </a:bodyPr>
          <a:lstStyle/>
          <a:p>
            <a:r>
              <a:rPr lang="tr-TR" sz="1600" dirty="0">
                <a:latin typeface="Book Antiqua" panose="02040602050305030304" pitchFamily="18" charset="0"/>
              </a:rPr>
              <a:t>Tamamlanmamış cümlelerin sonuna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*Tepeyi aşınca karşımızda kıpkırmızı gelincik tarlaları… 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 Kaba sayıldığı için veya bir başka nedenle açıklanmak istenmeyen kelime ve bölümlerin yerine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*Bu sırrı sadece E… biliyor.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*Kılavuzu karga olanın burnu b…tan kurtulmaz.</a:t>
            </a:r>
            <a:endParaRPr lang="tr-TR" sz="1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4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Sözün bir yerde kesilerek geri kalan bölümün okuyucunun hayal dünyasına bırakıldığını göstermek veya ifadeye güç katmak için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 Sana uğurlar olsun… Ayrılıyor yolumuz!</a:t>
            </a:r>
          </a:p>
        </p:txBody>
      </p:sp>
    </p:spTree>
    <p:extLst>
      <p:ext uri="{BB962C8B-B14F-4D97-AF65-F5344CB8AC3E}">
        <p14:creationId xmlns:p14="http://schemas.microsoft.com/office/powerpoint/2010/main" val="381926729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21C2D6-C79C-48B9-8E3F-E257D916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Autofit/>
          </a:bodyPr>
          <a:lstStyle/>
          <a:p>
            <a:r>
              <a:rPr lang="tr-TR" sz="1600" dirty="0">
                <a:latin typeface="Book Antiqua" panose="02040602050305030304" pitchFamily="18" charset="0"/>
              </a:rPr>
              <a:t>Alıntılarda başta, ortada ve sonda alınmayan kelime veya bölümle­rin yerine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 …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Ben ezelden beridir hür yaşadım, hür yaşarım.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Hangi çılgın bana zincir vuracakmış? Şaşarım!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 …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Ulusun, korkma! Nasıl böyle bir imanı boğar,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“Medeniyet!” dediğin tek dişi kalmış canavar?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…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 Karşılıklı konuşmalarda, yeterli olmayan, eksik bırakılan cevap­larda kullanılır.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— Kimsin?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— Ali.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— Hangi Ali?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— …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1693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6F076-AFA7-41CE-96A9-F1C46F1C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Noktalama işareti nedir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123241-5024-4822-B8C8-32DD0199C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88598"/>
            <a:ext cx="12192000" cy="4869402"/>
          </a:xfrm>
        </p:spPr>
        <p:txBody>
          <a:bodyPr/>
          <a:lstStyle/>
          <a:p>
            <a:r>
              <a:rPr lang="tr-TR" dirty="0">
                <a:latin typeface="Book Antiqua" panose="02040602050305030304" pitchFamily="18" charset="0"/>
              </a:rPr>
              <a:t>Duygu ve düşüncelerimizi daha açık ifade etmek, okumayı ve anlamayı kolaylaştırmak amacıyla kullandığımız işaretlere noktalama işaretleri denir. Türkçemizde kullandığımız noktalama işaretleri ve noktalama işaretlerinin işlevleriyle kullanım alanları şu şekildedir:</a:t>
            </a:r>
          </a:p>
        </p:txBody>
      </p:sp>
      <p:sp>
        <p:nvSpPr>
          <p:cNvPr id="4" name="Komut Düğmesi: Yardım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013579-AB7F-4946-AAF3-9C0810A41FE4}"/>
              </a:ext>
            </a:extLst>
          </p:cNvPr>
          <p:cNvSpPr/>
          <p:nvPr/>
        </p:nvSpPr>
        <p:spPr>
          <a:xfrm>
            <a:off x="9534617" y="817041"/>
            <a:ext cx="807869" cy="763479"/>
          </a:xfrm>
          <a:prstGeom prst="actionButtonHelp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9CC135-7226-4373-BFD2-D487E895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076"/>
            <a:ext cx="12192000" cy="5774924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Ünlem ve seslenmelerde anlatımı pekiştirmek için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Annesi onu bir bakışta tanıdı: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— Osman…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UYARI  Üç nokta yerine iki veya daha çok nokta kullanılmaz.</a:t>
            </a:r>
          </a:p>
          <a:p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UYARI  Ünlem ve soru işaretinden sonra üç nokta yerine iki nokta konulması yeterlidir.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Nasıl da akşam oldu?..</a:t>
            </a:r>
          </a:p>
        </p:txBody>
      </p:sp>
    </p:spTree>
    <p:extLst>
      <p:ext uri="{BB962C8B-B14F-4D97-AF65-F5344CB8AC3E}">
        <p14:creationId xmlns:p14="http://schemas.microsoft.com/office/powerpoint/2010/main" val="349380247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529225-BBCA-4D8C-8639-DD9CAFC3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277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6. SORU İŞARETİ (?)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5CC99E-7CED-4E60-B6B0-62415A72F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566"/>
            <a:ext cx="12192000" cy="5810434"/>
          </a:xfrm>
        </p:spPr>
        <p:txBody>
          <a:bodyPr>
            <a:noAutofit/>
          </a:bodyPr>
          <a:lstStyle/>
          <a:p>
            <a:r>
              <a:rPr lang="tr-TR" sz="1600" dirty="0">
                <a:latin typeface="Book Antiqua" panose="02040602050305030304" pitchFamily="18" charset="0"/>
              </a:rPr>
              <a:t> Soru bildiren cümle veya sözlerin sonuna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*Affedersiniz, Üsküdar’a nasıl gidebilirim?</a:t>
            </a:r>
          </a:p>
          <a:p>
            <a:r>
              <a:rPr lang="tr-TR" sz="1600" dirty="0">
                <a:latin typeface="Book Antiqua" panose="02040602050305030304" pitchFamily="18" charset="0"/>
              </a:rPr>
              <a:t>Söylediklerimi anladınız mı?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 Soru bildiren ancak soru eki veya sözü içermeyen cümlelerin sonuna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600" dirty="0">
                <a:latin typeface="Book Antiqua" panose="02040602050305030304" pitchFamily="18" charset="0"/>
              </a:rPr>
              <a:t>Gümrükteki memur başını kaldırdı:</a:t>
            </a:r>
          </a:p>
          <a:p>
            <a:r>
              <a:rPr lang="tr-TR" sz="1600" dirty="0">
                <a:latin typeface="Book Antiqua" panose="02040602050305030304" pitchFamily="18" charset="0"/>
              </a:rPr>
              <a:t>— Adınız?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Bilinmeyen, kesin olmayan veya şüpheyle karşılanan yer, tarih vb. durumlar için kullanılır.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*Yunus Emre (Doğum yeri: ?) → (bilinmeyen)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*1496 (?) yılında doğan Fuzuli… → (kesin olmayan)</a:t>
            </a:r>
          </a:p>
        </p:txBody>
      </p:sp>
    </p:spTree>
    <p:extLst>
      <p:ext uri="{BB962C8B-B14F-4D97-AF65-F5344CB8AC3E}">
        <p14:creationId xmlns:p14="http://schemas.microsoft.com/office/powerpoint/2010/main" val="359005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FC62B0-EB65-4272-9262-CEE9D6FE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02672"/>
            <a:ext cx="10353762" cy="4388528"/>
          </a:xfrm>
        </p:spPr>
        <p:txBody>
          <a:bodyPr>
            <a:normAutofit/>
          </a:bodyPr>
          <a:lstStyle/>
          <a:p>
            <a:r>
              <a:rPr lang="tr-TR" dirty="0">
                <a:latin typeface="Book Antiqua" panose="02040602050305030304" pitchFamily="18" charset="0"/>
              </a:rPr>
              <a:t>NOT : Soru ifadesi taşıyan sıralı ve bağlı cümlelerde soru işareti en sona konur.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*Yemeği mutfakta mı yiyelim, balkonda mı?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 UYARI : Metin içinde “mı/mi” eki, cümleye zaman anlamı katıyorsa cümle sonuna soru işareti konmaz.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*Hava karardı mı eve gideriz.</a:t>
            </a:r>
          </a:p>
        </p:txBody>
      </p:sp>
    </p:spTree>
    <p:extLst>
      <p:ext uri="{BB962C8B-B14F-4D97-AF65-F5344CB8AC3E}">
        <p14:creationId xmlns:p14="http://schemas.microsoft.com/office/powerpoint/2010/main" val="367967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29D134-FA55-49AD-AD15-08E06830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0920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7. ÜNLEM İŞARETİ (!)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EF84F0-4A57-4820-86A1-E2BCC752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9205"/>
            <a:ext cx="12191999" cy="5348795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Sevinç, kıvanç, acı, korku, şaşma gibi duyguları anlatan cümlelerin sonuna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*Su ne kadar da soğuk!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*Ne mutlu sizin gibilere!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Seslenme, hitap ve uyarı sözlerinden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Dikkat et! Üzerine çamur sıçramasın.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Ey Türk gençliği!</a:t>
            </a:r>
          </a:p>
        </p:txBody>
      </p:sp>
    </p:spTree>
    <p:extLst>
      <p:ext uri="{BB962C8B-B14F-4D97-AF65-F5344CB8AC3E}">
        <p14:creationId xmlns:p14="http://schemas.microsoft.com/office/powerpoint/2010/main" val="384269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90ECCA-F6B7-4E66-B406-9AE70D68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98485"/>
            <a:ext cx="10353762" cy="4592715"/>
          </a:xfrm>
        </p:spPr>
        <p:txBody>
          <a:bodyPr>
            <a:normAutofit lnSpcReduction="1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NOT : Ünlem işareti, seslenme ve hitap sözlerinden hemen sonra konulabileceği gibi cümlenin sonuna da konabilir.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Eyvah! Yine geç kaldım.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*Eyvah, yine geç kaldım!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 NOT  Alay, kinaye veya küçümseme anlamı kazandırılmak istenen sözden hemen sonra yay ayraç içinde ünlem işareti kullanılır.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*Kendi hâlinde biriymiş (!) kimsenin işine burnunu sokmazmış (!)</a:t>
            </a:r>
          </a:p>
        </p:txBody>
      </p:sp>
    </p:spTree>
    <p:extLst>
      <p:ext uri="{BB962C8B-B14F-4D97-AF65-F5344CB8AC3E}">
        <p14:creationId xmlns:p14="http://schemas.microsoft.com/office/powerpoint/2010/main" val="96004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C9004E-E442-4E1E-8154-D2BAFFB5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84916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8. TIRNAK İŞARETİ (“ “)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98A3EA-CD85-4C48-8187-CEACBC531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4917"/>
            <a:ext cx="12191999" cy="5473082"/>
          </a:xfrm>
        </p:spPr>
        <p:txBody>
          <a:bodyPr>
            <a:normAutofit fontScale="92500" lnSpcReduction="20000"/>
          </a:bodyPr>
          <a:lstStyle/>
          <a:p>
            <a:r>
              <a:rPr lang="tr-TR" sz="1900" dirty="0">
                <a:latin typeface="Book Antiqua" panose="02040602050305030304" pitchFamily="18" charset="0"/>
              </a:rPr>
              <a:t>Başka bir kimseden veya yazıdan olduğu gibi aktarılan sözler tırnak içine alınır.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*Peyami Safa: “Kendimize uygun eserler okuruz.“ der.</a:t>
            </a:r>
          </a:p>
          <a:p>
            <a:pPr marL="0" indent="0">
              <a:buNone/>
            </a:pPr>
            <a:endParaRPr lang="tr-TR" sz="1900" dirty="0">
              <a:latin typeface="Book Antiqua" panose="02040602050305030304" pitchFamily="18" charset="0"/>
            </a:endParaRPr>
          </a:p>
          <a:p>
            <a:r>
              <a:rPr lang="tr-TR" sz="1900" dirty="0">
                <a:latin typeface="Book Antiqua" panose="02040602050305030304" pitchFamily="18" charset="0"/>
              </a:rPr>
              <a:t> NOT  Tırnak içindeki alıntının sonunda bulunan işaret (nokta, soru işareti, ünlem işareti vb.) tırnak içinde kalır. Tırnaktan sonra cümle devam ediyorsa tırnak kapatılır ve cümle küçük harfle devam eder.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</a:t>
            </a:r>
            <a:r>
              <a:rPr lang="tr-TR" sz="1900" dirty="0" err="1">
                <a:latin typeface="Book Antiqua" panose="02040602050305030304" pitchFamily="18" charset="0"/>
              </a:rPr>
              <a:t>Andre</a:t>
            </a:r>
            <a:r>
              <a:rPr lang="tr-TR" sz="1900" dirty="0">
                <a:latin typeface="Book Antiqua" panose="02040602050305030304" pitchFamily="18" charset="0"/>
              </a:rPr>
              <a:t> Gide: “Yazmaya başlayınca en zor şey samimi olmaktır.“ diyor. Özel olarak belirtilmek istenen sözler tırnak içine alınır.</a:t>
            </a:r>
          </a:p>
          <a:p>
            <a:pPr marL="0" indent="0">
              <a:buNone/>
            </a:pPr>
            <a:endParaRPr lang="tr-TR" sz="1900" dirty="0">
              <a:latin typeface="Book Antiqua" panose="02040602050305030304" pitchFamily="18" charset="0"/>
            </a:endParaRPr>
          </a:p>
          <a:p>
            <a:r>
              <a:rPr lang="tr-TR" sz="1900" dirty="0">
                <a:latin typeface="Book Antiqua" panose="02040602050305030304" pitchFamily="18" charset="0"/>
              </a:rPr>
              <a:t>Özel olarak belirtilmek istenen sözler tırnak içine alınır.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 En yakınımız bile olsa “</a:t>
            </a:r>
            <a:r>
              <a:rPr lang="tr-TR" sz="1900" dirty="0" err="1">
                <a:latin typeface="Book Antiqua" panose="02040602050305030304" pitchFamily="18" charset="0"/>
              </a:rPr>
              <a:t>kaldırım“a</a:t>
            </a:r>
            <a:r>
              <a:rPr lang="tr-TR" sz="1900" dirty="0">
                <a:latin typeface="Book Antiqua" panose="02040602050305030304" pitchFamily="18" charset="0"/>
              </a:rPr>
              <a:t> “tretuvar“ diyene kızsak, “yer ayırtmak“ yerine “rezerve </a:t>
            </a:r>
            <a:r>
              <a:rPr lang="tr-TR" sz="1900" dirty="0" err="1">
                <a:latin typeface="Book Antiqua" panose="02040602050305030304" pitchFamily="18" charset="0"/>
              </a:rPr>
              <a:t>etme“yi</a:t>
            </a:r>
            <a:r>
              <a:rPr lang="tr-TR" sz="1900" dirty="0">
                <a:latin typeface="Book Antiqua" panose="02040602050305030304" pitchFamily="18" charset="0"/>
              </a:rPr>
              <a:t> kullananları affetmesek…</a:t>
            </a:r>
          </a:p>
          <a:p>
            <a:pPr marL="0" indent="0">
              <a:buNone/>
            </a:pPr>
            <a:endParaRPr lang="tr-TR" sz="1900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161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616100E-A244-4D07-91E3-C82A90036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64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238C8F-79B3-4C90-AB6A-3F14F617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082" y="1687692"/>
            <a:ext cx="10353762" cy="3695136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Cümle içerisinde kitapların ve yazıların adları ve başlıkları tırnak içine alınır.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*Bu sıralar Fazıl Hüsnü Dağlarca’nın “Dört Kanatlı Kuş“ adlı şiir kitabım okuyorum.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UYARI : Tırnak içine alınan sözlerden sonra kesme işareti kullanılmaz.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*Necip Fazıl’ın “</a:t>
            </a:r>
            <a:r>
              <a:rPr lang="tr-TR" sz="1800" dirty="0" err="1">
                <a:latin typeface="Book Antiqua" panose="02040602050305030304" pitchFamily="18" charset="0"/>
              </a:rPr>
              <a:t>Çile“sini</a:t>
            </a:r>
            <a:r>
              <a:rPr lang="tr-TR" sz="1800" dirty="0">
                <a:latin typeface="Book Antiqua" panose="02040602050305030304" pitchFamily="18" charset="0"/>
              </a:rPr>
              <a:t> okudunuz mu?</a:t>
            </a:r>
          </a:p>
        </p:txBody>
      </p:sp>
    </p:spTree>
    <p:extLst>
      <p:ext uri="{BB962C8B-B14F-4D97-AF65-F5344CB8AC3E}">
        <p14:creationId xmlns:p14="http://schemas.microsoft.com/office/powerpoint/2010/main" val="19193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47E61D-2012-4A09-93A0-BA31F4A3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155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9. KESME İŞARETİ (‘)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E393F7-3AE3-465A-BFD4-73F068D2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551"/>
            <a:ext cx="12192000" cy="5446449"/>
          </a:xfrm>
        </p:spPr>
        <p:txBody>
          <a:bodyPr>
            <a:normAutofit fontScale="92500" lnSpcReduction="1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Özel isimlere getirilen iyelik, durum ve bildirme ekleri kesme işaretiyle ayrılır.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*Elif Şafak‘ta, Cüneyt Arkın‘a → (Kişi adları, soyadları ve takma adlar)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Dünya‘nın, Mars‘a → (Gök bilimiyle ilgili adlar)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*Çırağan Sarayı‘nın, Çanakkale Şehitleri Anıtı‘na → (Saray, köşk, han, kale, köprü, anıt vb. adları)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UYARI : Özel adlara getirilen yapım ekleri, çokluk eki (-</a:t>
            </a:r>
            <a:r>
              <a:rPr lang="tr-TR" sz="1800" dirty="0" err="1">
                <a:latin typeface="Book Antiqua" panose="02040602050305030304" pitchFamily="18" charset="0"/>
              </a:rPr>
              <a:t>lar</a:t>
            </a:r>
            <a:r>
              <a:rPr lang="tr-TR" sz="1800" dirty="0">
                <a:latin typeface="Book Antiqua" panose="02040602050305030304" pitchFamily="18" charset="0"/>
              </a:rPr>
              <a:t>, -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 ve bunlardan sonra gelen diğer ekler kesmeyle ayrılmaz.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*Türklük, Ahmetler, Hristiyanlıktan, Avrupalılaşmak, Aydınlı, Atatürkçülüğün…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UYARI : Kurum, kuruluş, kurul ve iş yeri adlarına gelen ekler kesmeyle ayrılmaz. 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*Türk Tarih Kurumuna, Et Balık Kurumunda.</a:t>
            </a:r>
          </a:p>
        </p:txBody>
      </p:sp>
    </p:spTree>
    <p:extLst>
      <p:ext uri="{BB962C8B-B14F-4D97-AF65-F5344CB8AC3E}">
        <p14:creationId xmlns:p14="http://schemas.microsoft.com/office/powerpoint/2010/main" val="62087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CC4C97-CCFC-4ECD-8811-427027D1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0000" lnSpcReduction="20000"/>
          </a:bodyPr>
          <a:lstStyle/>
          <a:p>
            <a:r>
              <a:rPr lang="tr-TR" sz="4500" dirty="0"/>
              <a:t> </a:t>
            </a:r>
            <a:r>
              <a:rPr lang="tr-TR" sz="4500" dirty="0">
                <a:latin typeface="Book Antiqua" panose="02040602050305030304" pitchFamily="18" charset="0"/>
              </a:rPr>
              <a:t>Kişi adlarından sonra gelen saygı sözlerine getirilen ekleri ayırmak için konur.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Örnek(</a:t>
            </a:r>
            <a:r>
              <a:rPr lang="tr-TR" sz="4500" dirty="0" err="1">
                <a:latin typeface="Book Antiqua" panose="02040602050305030304" pitchFamily="18" charset="0"/>
              </a:rPr>
              <a:t>ler</a:t>
            </a:r>
            <a:r>
              <a:rPr lang="tr-TR" sz="45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4500" dirty="0">
                <a:latin typeface="Book Antiqua" panose="02040602050305030304" pitchFamily="18" charset="0"/>
              </a:rPr>
              <a:t>Fatma Hanım‘a, </a:t>
            </a:r>
            <a:r>
              <a:rPr lang="tr-TR" sz="4500" dirty="0" err="1">
                <a:latin typeface="Book Antiqua" panose="02040602050305030304" pitchFamily="18" charset="0"/>
              </a:rPr>
              <a:t>îdris</a:t>
            </a:r>
            <a:r>
              <a:rPr lang="tr-TR" sz="4500" dirty="0">
                <a:latin typeface="Book Antiqua" panose="02040602050305030304" pitchFamily="18" charset="0"/>
              </a:rPr>
              <a:t> Bey‘i</a:t>
            </a:r>
          </a:p>
          <a:p>
            <a:pPr marL="0" indent="0">
              <a:buNone/>
            </a:pPr>
            <a:endParaRPr lang="tr-TR" sz="4500" dirty="0">
              <a:latin typeface="Book Antiqua" panose="02040602050305030304" pitchFamily="18" charset="0"/>
            </a:endParaRPr>
          </a:p>
          <a:p>
            <a:r>
              <a:rPr lang="tr-TR" sz="4500" dirty="0">
                <a:latin typeface="Book Antiqua" panose="02040602050305030304" pitchFamily="18" charset="0"/>
              </a:rPr>
              <a:t>Kısaltmalara getirilen ekleri ayırmak için konur.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Örnek(</a:t>
            </a:r>
            <a:r>
              <a:rPr lang="tr-TR" sz="4500" dirty="0" err="1">
                <a:latin typeface="Book Antiqua" panose="02040602050305030304" pitchFamily="18" charset="0"/>
              </a:rPr>
              <a:t>ler</a:t>
            </a:r>
            <a:r>
              <a:rPr lang="tr-TR" sz="45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*ABD‘de kasırga, hayatı felce uğrattı.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*Bu film, TV‘de ilk kez yayınlanıyor.</a:t>
            </a:r>
          </a:p>
          <a:p>
            <a:pPr marL="0" indent="0">
              <a:buNone/>
            </a:pPr>
            <a:endParaRPr lang="tr-TR" sz="4500" dirty="0">
              <a:latin typeface="Book Antiqua" panose="02040602050305030304" pitchFamily="18" charset="0"/>
            </a:endParaRPr>
          </a:p>
          <a:p>
            <a:r>
              <a:rPr lang="tr-TR" sz="4500" dirty="0">
                <a:latin typeface="Book Antiqua" panose="02040602050305030304" pitchFamily="18" charset="0"/>
              </a:rPr>
              <a:t> UYARI : Sonunda nokta bulunan kısaltmalarla üs işaretli kısaltmalar kesmeyle ayrılmaz. Bu tür kısaltmalarda ek noktadan ve üs işaretinden sonra, kelimenin ve üs işaretinin okunuşuna uygun olarak yazılır.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Örnek(</a:t>
            </a:r>
            <a:r>
              <a:rPr lang="tr-TR" sz="4500" dirty="0" err="1">
                <a:latin typeface="Book Antiqua" panose="02040602050305030304" pitchFamily="18" charset="0"/>
              </a:rPr>
              <a:t>ler</a:t>
            </a:r>
            <a:r>
              <a:rPr lang="tr-TR" sz="45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*vb.leri, Alm.yı, cm²e (santimetre kareye)</a:t>
            </a:r>
          </a:p>
          <a:p>
            <a:pPr marL="0" indent="0">
              <a:buNone/>
            </a:pPr>
            <a:endParaRPr lang="tr-TR" sz="45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Şiirde veya konuşma sırasında seslerin ölçü ve söyleyiş gereği düştüğünü göstermek için kesme işareti kullanılır.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Örnek(</a:t>
            </a:r>
            <a:r>
              <a:rPr lang="tr-TR" sz="4500" dirty="0" err="1">
                <a:latin typeface="Book Antiqua" panose="02040602050305030304" pitchFamily="18" charset="0"/>
              </a:rPr>
              <a:t>ler</a:t>
            </a:r>
            <a:r>
              <a:rPr lang="tr-TR" sz="45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4500" dirty="0">
                <a:latin typeface="Book Antiqua" panose="02040602050305030304" pitchFamily="18" charset="0"/>
              </a:rPr>
              <a:t>*Güzelliğin on </a:t>
            </a:r>
            <a:r>
              <a:rPr lang="tr-TR" sz="4500" dirty="0" err="1">
                <a:latin typeface="Book Antiqua" panose="02040602050305030304" pitchFamily="18" charset="0"/>
              </a:rPr>
              <a:t>par’etmez</a:t>
            </a:r>
            <a:endParaRPr lang="tr-TR" sz="45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45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29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9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F8E2CE8-BCE1-4A5C-B435-CEF2D3722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00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744E30-3356-4C21-997A-168DBD99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6757"/>
            <a:ext cx="10353762" cy="4145872"/>
          </a:xfrm>
        </p:spPr>
        <p:txBody>
          <a:bodyPr>
            <a:normAutofit/>
          </a:bodyPr>
          <a:lstStyle/>
          <a:p>
            <a:r>
              <a:rPr lang="tr-TR" dirty="0">
                <a:latin typeface="Book Antiqua" panose="02040602050305030304" pitchFamily="18" charset="0"/>
              </a:rPr>
              <a:t>Bir ek veya harften sonra gelen ekleri ayırmak için konur.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a‘dan z‘ye kadar, -</a:t>
            </a:r>
            <a:r>
              <a:rPr lang="tr-TR" dirty="0" err="1">
                <a:latin typeface="Book Antiqua" panose="02040602050305030304" pitchFamily="18" charset="0"/>
              </a:rPr>
              <a:t>lık‘la</a:t>
            </a:r>
            <a:r>
              <a:rPr lang="tr-TR" dirty="0">
                <a:latin typeface="Book Antiqua" panose="02040602050305030304" pitchFamily="18" charset="0"/>
              </a:rPr>
              <a:t> türetilmiş sözcükler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 NOT : Özel adlar için yay ayraç (parantez) içinde bir açıklama yapıldığında kesme işareti yay ayraçtan önce kullanılır.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Yunus Emre’nin (1240?-1320), Yakup Kadri’nin (Karaosmanoğlu)</a:t>
            </a:r>
          </a:p>
        </p:txBody>
      </p:sp>
    </p:spTree>
    <p:extLst>
      <p:ext uri="{BB962C8B-B14F-4D97-AF65-F5344CB8AC3E}">
        <p14:creationId xmlns:p14="http://schemas.microsoft.com/office/powerpoint/2010/main" val="146291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211D6-F66B-40B1-A093-D1E270FD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6716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10. YAY AYRAÇ (PARANTEZ) (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2EB6A8-213D-40F2-BA9C-972B11E6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161"/>
            <a:ext cx="12192000" cy="5490839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 Cümlenin yapısıyla doğrudan doğruya ilgisi olmayan açıklamalar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Bu beldenin ormanlarını (Aslında orman demeye de bin şahit gerek.) yok olmaktan kurtarmalıyız.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NOT : Yay ayraç içinde bulunan özel isimler ve yargı bildiren anlatımlar büyük harfle başlar ve sonuna uygun noktalama işareti getirilir.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Tiyatro eserlerinde ve senaryolarda konuşanın hareketlerini, durumunu açıklamak ve göstermek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800" dirty="0">
                <a:latin typeface="Book Antiqua" panose="02040602050305030304" pitchFamily="18" charset="0"/>
              </a:rPr>
              <a:t>Yaşlı kadın (Ağır adımlarla yaklaştı.) — Evladım, bana yardım eder misin ?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4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212153-F6F5-4B60-B298-274B1FB7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Alıntıların aktarıldığı eseri veya yazarı göstermek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Ne hasta bekler sabahı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Ne taze ölüyü </a:t>
            </a:r>
            <a:r>
              <a:rPr lang="tr-TR" sz="1800" dirty="0" err="1">
                <a:latin typeface="Book Antiqua" panose="02040602050305030304" pitchFamily="18" charset="0"/>
              </a:rPr>
              <a:t>mezare</a:t>
            </a: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Ne de şeytan bir günahı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Seni beklediğim kadar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(Necip Fazıl KISAKÜREK)</a:t>
            </a:r>
          </a:p>
          <a:p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Yabancı sözcüklerin okunuşu yay ayraç içerisinde gösterilir.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*Shakespeare (</a:t>
            </a:r>
            <a:r>
              <a:rPr lang="tr-TR" sz="1800" dirty="0" err="1">
                <a:latin typeface="Book Antiqua" panose="02040602050305030304" pitchFamily="18" charset="0"/>
              </a:rPr>
              <a:t>Şekspir</a:t>
            </a:r>
            <a:r>
              <a:rPr lang="tr-TR" sz="1800" dirty="0">
                <a:latin typeface="Book Antiqua" panose="02040602050305030304" pitchFamily="18" charset="0"/>
              </a:rPr>
              <a:t>) tiyatro yazarıdır.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Cümle içerisinde bir sözcüğün eş anlamlısı verildiğinde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*Şairler teşbih (benzetme) sanatına çok başvurur.</a:t>
            </a:r>
          </a:p>
        </p:txBody>
      </p:sp>
    </p:spTree>
    <p:extLst>
      <p:ext uri="{BB962C8B-B14F-4D97-AF65-F5344CB8AC3E}">
        <p14:creationId xmlns:p14="http://schemas.microsoft.com/office/powerpoint/2010/main" val="137995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D02DD8-D160-437F-91CA-0AEC85C4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2" y="497150"/>
            <a:ext cx="10946167" cy="5717219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UYARI : Özel veya cins isme ait ek, ayraçtan önce yazılır.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*Cahit Sıtkı Tarancı’nın (1910 – 1954) bazı şiirlerini ezbere biliyorum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Bir söze alay, kinaye veya küçümseme anlamı kazandırmak için kullanılan ünlem işareti yay ayraç içine alınır.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*Adam, çok zeki (!) olduğunu söylüyor..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Bir bilginin şüpheyle karşılandığını veya kesin olmadığını gös­termek için kullanılan soru işareti yay ayraç içine alınır.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1496 (?) yılında doğan Fuzuli…</a:t>
            </a:r>
          </a:p>
        </p:txBody>
      </p:sp>
    </p:spTree>
    <p:extLst>
      <p:ext uri="{BB962C8B-B14F-4D97-AF65-F5344CB8AC3E}">
        <p14:creationId xmlns:p14="http://schemas.microsoft.com/office/powerpoint/2010/main" val="377186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D307FA-EC85-47C1-B3FC-1087D877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5828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11. KISA ÇİZGİ ( -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6E3E36-3919-4B59-BA57-56E34C8B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8283"/>
            <a:ext cx="12191999" cy="5499716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Satıra sığmayan sözcükler bölünürken satır sonuna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800" dirty="0">
                <a:latin typeface="Book Antiqua" panose="02040602050305030304" pitchFamily="18" charset="0"/>
              </a:rPr>
              <a:t>Soğuktan mı titriyordum, yoksa heyecandan, üzüntüden mi bilmem. Havuzun suyu bulanık. </a:t>
            </a:r>
          </a:p>
          <a:p>
            <a:r>
              <a:rPr lang="tr-TR" sz="1800" dirty="0">
                <a:latin typeface="Book Antiqua" panose="02040602050305030304" pitchFamily="18" charset="0"/>
              </a:rPr>
              <a:t>Kanepe–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</a:t>
            </a:r>
            <a:r>
              <a:rPr lang="tr-TR" sz="1800" dirty="0" err="1">
                <a:latin typeface="Book Antiqua" panose="02040602050305030304" pitchFamily="18" charset="0"/>
              </a:rPr>
              <a:t>lerde</a:t>
            </a:r>
            <a:r>
              <a:rPr lang="tr-TR" sz="1800" dirty="0">
                <a:latin typeface="Book Antiqua" panose="02040602050305030304" pitchFamily="18" charset="0"/>
              </a:rPr>
              <a:t> kimseler yok.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Ara sözleri ve ara cümleleri ayırmak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*Vatanını –Türkiye’yi– çok özlemişti.</a:t>
            </a:r>
          </a:p>
          <a:p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Dil bilgisinde kökleri ve ekleri ayırmak için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mor–ar–t–</a:t>
            </a:r>
            <a:r>
              <a:rPr lang="tr-TR" sz="1800" dirty="0" err="1">
                <a:latin typeface="Book Antiqua" panose="02040602050305030304" pitchFamily="18" charset="0"/>
              </a:rPr>
              <a:t>acak</a:t>
            </a:r>
            <a:r>
              <a:rPr lang="tr-TR" sz="1800" dirty="0">
                <a:latin typeface="Book Antiqua" panose="02040602050305030304" pitchFamily="18" charset="0"/>
              </a:rPr>
              <a:t>–</a:t>
            </a:r>
            <a:r>
              <a:rPr lang="tr-TR" sz="1800" dirty="0" err="1">
                <a:latin typeface="Book Antiqua" panose="02040602050305030304" pitchFamily="18" charset="0"/>
              </a:rPr>
              <a:t>lar</a:t>
            </a:r>
            <a:r>
              <a:rPr lang="tr-TR" sz="1800" dirty="0">
                <a:latin typeface="Book Antiqua" panose="02040602050305030304" pitchFamily="18" charset="0"/>
              </a:rPr>
              <a:t>–</a:t>
            </a:r>
            <a:r>
              <a:rPr lang="tr-TR" sz="1800" dirty="0" err="1">
                <a:latin typeface="Book Antiqua" panose="02040602050305030304" pitchFamily="18" charset="0"/>
              </a:rPr>
              <a:t>mış</a:t>
            </a: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yol–</a:t>
            </a:r>
            <a:r>
              <a:rPr lang="tr-TR" sz="1800" dirty="0" err="1">
                <a:latin typeface="Book Antiqua" panose="02040602050305030304" pitchFamily="18" charset="0"/>
              </a:rPr>
              <a:t>cu</a:t>
            </a:r>
            <a:r>
              <a:rPr lang="tr-TR" sz="1800" dirty="0">
                <a:latin typeface="Book Antiqua" panose="02040602050305030304" pitchFamily="18" charset="0"/>
              </a:rPr>
              <a:t>–</a:t>
            </a:r>
            <a:r>
              <a:rPr lang="tr-TR" sz="1800" dirty="0" err="1">
                <a:latin typeface="Book Antiqua" panose="02040602050305030304" pitchFamily="18" charset="0"/>
              </a:rPr>
              <a:t>lar</a:t>
            </a:r>
            <a:endParaRPr lang="tr-TR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4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E6CFC-CF15-4725-88EE-719E26F07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 Fiil kök ve gövdelerini göstermek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oyna–, ağlat–, bekle–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</a:t>
            </a:r>
            <a:r>
              <a:rPr lang="tr-TR" dirty="0">
                <a:latin typeface="Book Antiqua" panose="02040602050305030304" pitchFamily="18" charset="0"/>
              </a:rPr>
              <a:t>Eklerin başına konur.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Bu cümlede –de eki farklı bir işlevde kullanılmış.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 Heceleri göstermek için kullanılır.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</a:t>
            </a:r>
            <a:r>
              <a:rPr lang="tr-TR" dirty="0" err="1">
                <a:latin typeface="Book Antiqua" panose="02040602050305030304" pitchFamily="18" charset="0"/>
              </a:rPr>
              <a:t>du</a:t>
            </a:r>
            <a:r>
              <a:rPr lang="tr-TR" dirty="0">
                <a:latin typeface="Book Antiqua" panose="02040602050305030304" pitchFamily="18" charset="0"/>
              </a:rPr>
              <a:t>–var–da–ki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ak-</a:t>
            </a:r>
            <a:r>
              <a:rPr lang="tr-TR" dirty="0" err="1">
                <a:latin typeface="Book Antiqua" panose="02040602050305030304" pitchFamily="18" charset="0"/>
              </a:rPr>
              <a:t>şam</a:t>
            </a:r>
            <a:r>
              <a:rPr lang="tr-TR" dirty="0">
                <a:latin typeface="Book Antiqua" panose="02040602050305030304" pitchFamily="18" charset="0"/>
              </a:rPr>
              <a:t>-le-</a:t>
            </a:r>
            <a:r>
              <a:rPr lang="tr-TR" dirty="0" err="1">
                <a:latin typeface="Book Antiqua" panose="02040602050305030304" pitchFamily="18" charset="0"/>
              </a:rPr>
              <a:t>yin</a:t>
            </a:r>
            <a:endParaRPr lang="tr-TR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 Kelimeler veya sayılar arasında “-den…-a, ve, ile, ila, arasında” anlamlarını vermek için kullanılır.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2013–2014 eğitim–öğretim yılı,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Fenerbahçe–Galatasaray karşılaşması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 Türkçe–Fransızca Sözlük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825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50F7FA-BEB9-4A29-A5AB-AE320D21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369" y="568171"/>
            <a:ext cx="8655728" cy="5850383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UYARI : Cümle içinde sayı adlarının yinelenmesinde araya kısa çizgi konmaz.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On on beş dakika önce üç beş kişi buraya geldi.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Sıfırdan küçük değerleri göstermek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–2 °C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Matematikte çıkarma işareti olarak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50–20=30</a:t>
            </a:r>
          </a:p>
        </p:txBody>
      </p:sp>
    </p:spTree>
    <p:extLst>
      <p:ext uri="{BB962C8B-B14F-4D97-AF65-F5344CB8AC3E}">
        <p14:creationId xmlns:p14="http://schemas.microsoft.com/office/powerpoint/2010/main" val="30804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8D71F-945F-4434-A9CF-65DAF1E3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629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12. Uzun çizgi (—)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068259-9434-47CE-AD1D-5E520F0F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629"/>
            <a:ext cx="12192000" cy="5597371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 </a:t>
            </a:r>
            <a:r>
              <a:rPr lang="tr-TR" sz="1900" dirty="0">
                <a:latin typeface="Book Antiqua" panose="02040602050305030304" pitchFamily="18" charset="0"/>
              </a:rPr>
              <a:t>Yazıda satır başına alınan konuşmaları göstermek için kullanılır. Buna </a:t>
            </a:r>
            <a:r>
              <a:rPr lang="tr-TR" sz="1900" b="1" dirty="0">
                <a:latin typeface="Book Antiqua" panose="02040602050305030304" pitchFamily="18" charset="0"/>
              </a:rPr>
              <a:t>konuşma çizgisi </a:t>
            </a:r>
            <a:r>
              <a:rPr lang="tr-TR" sz="1900" dirty="0">
                <a:latin typeface="Book Antiqua" panose="02040602050305030304" pitchFamily="18" charset="0"/>
              </a:rPr>
              <a:t>de denir.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 Beyza sordu: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— Herkes ekmek parası için çalışıyor da fırıncılar niçin çalışıyor?</a:t>
            </a:r>
          </a:p>
          <a:p>
            <a:pPr marL="0" indent="0">
              <a:buNone/>
            </a:pPr>
            <a:endParaRPr lang="tr-TR" sz="19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 NOT : Oyunlarda uzun çizgi konuşanın adından sonra da konabilir.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 Sıtkı Bey — Kaleyi kurtarmak için daha güzel bir çare var. Gerçekten ölecek adam ister.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İslam Bey — Ben daha ölmedim. (Namık Kemal)</a:t>
            </a:r>
          </a:p>
          <a:p>
            <a:pPr marL="0" indent="0">
              <a:buNone/>
            </a:pPr>
            <a:endParaRPr lang="tr-TR" sz="19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 UYARI : Konuşmalar tırnak içinde verildiğinde uzun çizgi kul­lanılmaz.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 Sitem dolu bir ses tonuyla seslendi: “Niçin bizimle gelmedin?”</a:t>
            </a:r>
          </a:p>
        </p:txBody>
      </p:sp>
    </p:spTree>
    <p:extLst>
      <p:ext uri="{BB962C8B-B14F-4D97-AF65-F5344CB8AC3E}">
        <p14:creationId xmlns:p14="http://schemas.microsoft.com/office/powerpoint/2010/main" val="22572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CC1D78-930A-45BA-9953-5521C773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84917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13. Eğik çizgi ( /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C846D8-86B5-4871-BCF6-F6F6C0B1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4918"/>
            <a:ext cx="12191999" cy="530884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</a:t>
            </a:r>
            <a:r>
              <a:rPr lang="tr-TR" sz="1900" dirty="0">
                <a:latin typeface="Book Antiqua" panose="02040602050305030304" pitchFamily="18" charset="0"/>
              </a:rPr>
              <a:t>Yan yana yazılması gereken durumlarda mısraların arasına konur.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* Korkma! Sönmez bu şafaklarda yüzen al sancak / Sönmeden yurdumun üstünde tüten en son ocak / O benim milletimin yıldızıdır, parlayacak / O benimdir, o benim milletimindir ancak. (Mehmet Akif Ersoy)</a:t>
            </a:r>
          </a:p>
          <a:p>
            <a:pPr marL="0" indent="0">
              <a:buNone/>
            </a:pPr>
            <a:endParaRPr lang="tr-TR" sz="1900" dirty="0">
              <a:latin typeface="Book Antiqua" panose="02040602050305030304" pitchFamily="18" charset="0"/>
            </a:endParaRPr>
          </a:p>
          <a:p>
            <a:r>
              <a:rPr lang="tr-TR" sz="1900" dirty="0">
                <a:latin typeface="Book Antiqua" panose="02040602050305030304" pitchFamily="18" charset="0"/>
              </a:rPr>
              <a:t> Adres yazarken apartman numarası ile daire numarası arasına ve semt ile şehir arasına konur.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900" dirty="0">
                <a:latin typeface="Book Antiqua" panose="02040602050305030304" pitchFamily="18" charset="0"/>
              </a:rPr>
              <a:t>Merdiven Sokağı No.: 34 / 3 Ladik / SAMSUN</a:t>
            </a:r>
          </a:p>
          <a:p>
            <a:pPr marL="0" indent="0">
              <a:buNone/>
            </a:pPr>
            <a:endParaRPr lang="tr-TR" sz="1900" dirty="0">
              <a:latin typeface="Book Antiqua" panose="02040602050305030304" pitchFamily="18" charset="0"/>
            </a:endParaRPr>
          </a:p>
          <a:p>
            <a:r>
              <a:rPr lang="tr-TR" sz="1900" dirty="0">
                <a:latin typeface="Book Antiqua" panose="02040602050305030304" pitchFamily="18" charset="0"/>
              </a:rPr>
              <a:t> Tarihlerin yazılışında gün, ay ve yılı gösteren sayıları birbirinden ayırmak için konur.</a:t>
            </a:r>
          </a:p>
          <a:p>
            <a:pPr marL="0" indent="0">
              <a:buNone/>
            </a:pPr>
            <a:r>
              <a:rPr lang="tr-TR" sz="1900" dirty="0">
                <a:latin typeface="Book Antiqua" panose="02040602050305030304" pitchFamily="18" charset="0"/>
              </a:rPr>
              <a:t>Örnek(</a:t>
            </a:r>
            <a:r>
              <a:rPr lang="tr-TR" sz="1900" dirty="0" err="1">
                <a:latin typeface="Book Antiqua" panose="02040602050305030304" pitchFamily="18" charset="0"/>
              </a:rPr>
              <a:t>ler</a:t>
            </a:r>
            <a:r>
              <a:rPr lang="tr-TR" sz="19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900" dirty="0">
                <a:latin typeface="Book Antiqua" panose="02040602050305030304" pitchFamily="18" charset="0"/>
              </a:rPr>
              <a:t>13/12/2013, 29/10/2023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16345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911B16-0B3E-4E1F-9614-F81EF67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96" y="772357"/>
            <a:ext cx="10353762" cy="5535227"/>
          </a:xfrm>
        </p:spPr>
        <p:txBody>
          <a:bodyPr>
            <a:noAutofit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Dil bilgisinde eklerin farklı biçimlerini göstermek için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800" dirty="0">
                <a:latin typeface="Book Antiqua" panose="02040602050305030304" pitchFamily="18" charset="0"/>
              </a:rPr>
              <a:t>-</a:t>
            </a:r>
            <a:r>
              <a:rPr lang="tr-TR" sz="1800" dirty="0" err="1">
                <a:latin typeface="Book Antiqua" panose="02040602050305030304" pitchFamily="18" charset="0"/>
              </a:rPr>
              <a:t>dık</a:t>
            </a:r>
            <a:r>
              <a:rPr lang="tr-TR" sz="1800" dirty="0">
                <a:latin typeface="Book Antiqua" panose="02040602050305030304" pitchFamily="18" charset="0"/>
              </a:rPr>
              <a:t>/-dik, -</a:t>
            </a:r>
            <a:r>
              <a:rPr lang="tr-TR" sz="1800" dirty="0" err="1">
                <a:latin typeface="Book Antiqua" panose="02040602050305030304" pitchFamily="18" charset="0"/>
              </a:rPr>
              <a:t>maz</a:t>
            </a:r>
            <a:r>
              <a:rPr lang="tr-TR" sz="1800" dirty="0">
                <a:latin typeface="Book Antiqua" panose="02040602050305030304" pitchFamily="18" charset="0"/>
              </a:rPr>
              <a:t>/-</a:t>
            </a:r>
            <a:r>
              <a:rPr lang="tr-TR" sz="1800" dirty="0" err="1">
                <a:latin typeface="Book Antiqua" panose="02040602050305030304" pitchFamily="18" charset="0"/>
              </a:rPr>
              <a:t>mez</a:t>
            </a: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Genel Ağ (internet) adreslerinde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r>
              <a:rPr lang="tr-TR" sz="1800" dirty="0">
                <a:latin typeface="Book Antiqua" panose="02040602050305030304" pitchFamily="18" charset="0"/>
                <a:hlinkClick r:id="rId2"/>
              </a:rPr>
              <a:t>https://www.dilbilgisi.net/noktalama-isaretleri-konu-anlatimi/</a:t>
            </a: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Matematikte bölme işareti olarak kullanılır.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100/5 = 20</a:t>
            </a:r>
          </a:p>
        </p:txBody>
      </p:sp>
    </p:spTree>
    <p:extLst>
      <p:ext uri="{BB962C8B-B14F-4D97-AF65-F5344CB8AC3E}">
        <p14:creationId xmlns:p14="http://schemas.microsoft.com/office/powerpoint/2010/main" val="356100887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BD165D-95E5-418D-950C-B0D615B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Book Antiqua" panose="02040602050305030304" pitchFamily="18" charset="0"/>
              </a:rPr>
              <a:t>1. Nokta (.)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26DE95-9CA0-4BE6-BC75-EF4D71D3C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5117"/>
            <a:ext cx="12192000" cy="5632883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Cümlenin sonuna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*Bu sabah çok erken uyandım.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*Türk Dil Kurumu, 1932 yılında kurulmuştur.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Bazı kısaltmaların sonuna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*İng. (İngilizce)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Prof. (profesör)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Sayılardan sonra, sıra bildirmek için “-</a:t>
            </a:r>
            <a:r>
              <a:rPr lang="tr-TR" sz="1800" dirty="0" err="1">
                <a:latin typeface="Book Antiqua" panose="02040602050305030304" pitchFamily="18" charset="0"/>
              </a:rPr>
              <a:t>ıncı</a:t>
            </a:r>
            <a:r>
              <a:rPr lang="tr-TR" sz="1800" dirty="0">
                <a:latin typeface="Book Antiqua" panose="02040602050305030304" pitchFamily="18" charset="0"/>
              </a:rPr>
              <a:t>, -inci” ekinin yerine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*Dayımlar bu apartmanın 10. katında oturuyor.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*Bağdat, IV. Murat zamanında fethedildi.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6875049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87D8C76-4CF9-4A10-B022-AF49A99E6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533953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F0B5AC-F6FB-475F-A982-A2C65581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latin typeface="Book Antiqua" panose="02040602050305030304" pitchFamily="18" charset="0"/>
              </a:rPr>
              <a:t>NOT: Arka arkaya sıralandıkları için virgülle veya çizgiyle ayrılan rakamlardan yalnızca sonuncu rakamdan sonra nokta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*Törene 5, 6, 7 ve 8. sınıflar katıldı.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*Yarışmada 1, 2, 3, ve 4. seçildi.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Bir yazının maddelerini gösteren rakam veya harflerden sonra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  I.        *   A.         *  a.         *   1.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r>
              <a:rPr lang="tr-TR" sz="1800" dirty="0">
                <a:latin typeface="Book Antiqua" panose="02040602050305030304" pitchFamily="18" charset="0"/>
              </a:rPr>
              <a:t> Tarihlerin yazılışında gün, ay ve yılı gösteren sayıları birbirinden ayırmak için konur.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*Ablam 18.08.1988 tarihinde doğmuş.</a:t>
            </a:r>
          </a:p>
          <a:p>
            <a:pPr marL="0" indent="0">
              <a:buNone/>
            </a:pPr>
            <a:endParaRPr lang="tr-TR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NOT: Tarihlerde ay adları yazıyla da yazılabilir. Bu durumda ay adlarından önce ve sonra nokta kullanılmaz.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Örnek(</a:t>
            </a:r>
            <a:r>
              <a:rPr lang="tr-TR" sz="1800" dirty="0" err="1">
                <a:latin typeface="Book Antiqua" panose="02040602050305030304" pitchFamily="18" charset="0"/>
              </a:rPr>
              <a:t>ler</a:t>
            </a:r>
            <a:r>
              <a:rPr lang="tr-TR" sz="18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*Atatürk 10 Kasım 1938’de vefat etti.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(doğru)</a:t>
            </a:r>
          </a:p>
          <a:p>
            <a:pPr marL="0" indent="0">
              <a:buNone/>
            </a:pPr>
            <a:r>
              <a:rPr lang="tr-TR" sz="1800" dirty="0">
                <a:latin typeface="Book Antiqua" panose="02040602050305030304" pitchFamily="18" charset="0"/>
              </a:rPr>
              <a:t> Atatürk 10.Kasım.1938’de vefat etti. </a:t>
            </a:r>
            <a:r>
              <a:rPr lang="tr-TR" sz="1800" dirty="0">
                <a:solidFill>
                  <a:srgbClr val="C00000"/>
                </a:solidFill>
                <a:latin typeface="Book Antiqua" panose="02040602050305030304" pitchFamily="18" charset="0"/>
              </a:rPr>
              <a:t>(yanlış)</a:t>
            </a:r>
          </a:p>
        </p:txBody>
      </p:sp>
    </p:spTree>
    <p:extLst>
      <p:ext uri="{BB962C8B-B14F-4D97-AF65-F5344CB8AC3E}">
        <p14:creationId xmlns:p14="http://schemas.microsoft.com/office/powerpoint/2010/main" val="13996774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D27CF5-7E15-415C-B9A8-B298AF9D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latin typeface="Book Antiqua" panose="02040602050305030304" pitchFamily="18" charset="0"/>
              </a:rPr>
              <a:t>Saat ve dakika gösteren sayıları birbirinden ayırmak için konur.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*Toplantı yarın 13.30’da başlayacakmış.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*Sınav pazar günü 09.15’te yapılacak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Bibliyografik künyelerin </a:t>
            </a:r>
            <a:r>
              <a:rPr lang="tr-TR" sz="1900" dirty="0">
                <a:latin typeface="Book Antiqua" panose="02040602050305030304" pitchFamily="18" charset="0"/>
              </a:rPr>
              <a:t>sonuna</a:t>
            </a:r>
            <a:r>
              <a:rPr lang="tr-TR" dirty="0">
                <a:latin typeface="Book Antiqua" panose="02040602050305030304" pitchFamily="18" charset="0"/>
              </a:rPr>
              <a:t> konur.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*Cahit Sıtkı TARANCI, Otuz Beş Yaş, Can Yayınları, İstanbul, 1995.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Dört ve dörtten çok rakamlı sayılar sondan sayılmak üzere üçlü gruplara ayrılarak yazılır ve araya nokta konur.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*745.450, 14.365, 9.400</a:t>
            </a:r>
          </a:p>
          <a:p>
            <a:pPr marL="0" indent="0">
              <a:buNone/>
            </a:pPr>
            <a:endParaRPr lang="tr-TR" dirty="0">
              <a:latin typeface="Book Antiqua" panose="02040602050305030304" pitchFamily="18" charset="0"/>
            </a:endParaRPr>
          </a:p>
          <a:p>
            <a:r>
              <a:rPr lang="tr-TR" dirty="0">
                <a:latin typeface="Book Antiqua" panose="02040602050305030304" pitchFamily="18" charset="0"/>
              </a:rPr>
              <a:t> Matematikte çarpma işareti yerine kullanılır.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Örnek(</a:t>
            </a:r>
            <a:r>
              <a:rPr lang="tr-TR" dirty="0" err="1">
                <a:latin typeface="Book Antiqua" panose="02040602050305030304" pitchFamily="18" charset="0"/>
              </a:rPr>
              <a:t>ler</a:t>
            </a:r>
            <a:r>
              <a:rPr lang="tr-TR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Book Antiqua" panose="02040602050305030304" pitchFamily="18" charset="0"/>
              </a:rPr>
              <a:t>*9.3 =27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094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36CBA3E-978D-48B4-BF8A-A00598B3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499696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0C05D4-E391-4E3E-B46D-E82C4750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64815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Book Antiqua" panose="02040602050305030304" pitchFamily="18" charset="0"/>
              </a:rPr>
              <a:t>2. VİRGÜL (,</a:t>
            </a:r>
            <a:r>
              <a:rPr lang="tr-TR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8DCD95-CF67-4018-B392-770E23C4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3997"/>
            <a:ext cx="12191999" cy="5624003"/>
          </a:xfrm>
        </p:spPr>
        <p:txBody>
          <a:bodyPr>
            <a:normAutofit/>
          </a:bodyPr>
          <a:lstStyle/>
          <a:p>
            <a:r>
              <a:rPr lang="tr-TR" sz="1600" dirty="0">
                <a:latin typeface="Book Antiqua" panose="02040602050305030304" pitchFamily="18" charset="0"/>
              </a:rPr>
              <a:t>Birbiri ardınca sıralanan eş görevli kelime ve kelime gruplarının arasına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*İki katlı, bahçeli, mavi boyalı bir evleri vardı. cümlesinde virgül, sıfatların arasında kullanılmıştır. Herkes fırtınadan, kardan, soğuktan korkar mı? cümlesinde virgül, dolaylı tümleçlerin arasında kullanılmıştır.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Sıralı cümleleri birbirinden ayırmak için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*İyilik et komşuna, iyilik gelsin başına. 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*Boyalarla oynamış, boyaları yüzüne gözüne bulaştırmıştı.</a:t>
            </a:r>
          </a:p>
          <a:p>
            <a:pPr marL="0" indent="0">
              <a:buNone/>
            </a:pPr>
            <a:endParaRPr lang="tr-TR" sz="1600" dirty="0">
              <a:latin typeface="Book Antiqua" panose="02040602050305030304" pitchFamily="18" charset="0"/>
            </a:endParaRPr>
          </a:p>
          <a:p>
            <a:r>
              <a:rPr lang="tr-TR" sz="1600" dirty="0">
                <a:latin typeface="Book Antiqua" panose="02040602050305030304" pitchFamily="18" charset="0"/>
              </a:rPr>
              <a:t>Uzun cümlelerde yüklemden uzak düşmüş olan ögeleri belirtmek için konur.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Örnek(</a:t>
            </a:r>
            <a:r>
              <a:rPr lang="tr-TR" sz="1600" dirty="0" err="1">
                <a:latin typeface="Book Antiqua" panose="02040602050305030304" pitchFamily="18" charset="0"/>
              </a:rPr>
              <a:t>ler</a:t>
            </a:r>
            <a:r>
              <a:rPr lang="tr-TR" sz="1600" dirty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1600" dirty="0">
                <a:latin typeface="Book Antiqua" panose="02040602050305030304" pitchFamily="18" charset="0"/>
              </a:rPr>
              <a:t>*Yaşar, o dar ve patika yollardan geçip yıllar önce terk ettiği köyüne özlem dolu bir şekilde dönüyordu.</a:t>
            </a:r>
          </a:p>
        </p:txBody>
      </p:sp>
    </p:spTree>
    <p:extLst>
      <p:ext uri="{BB962C8B-B14F-4D97-AF65-F5344CB8AC3E}">
        <p14:creationId xmlns:p14="http://schemas.microsoft.com/office/powerpoint/2010/main" val="28666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770</TotalTime>
  <Words>3147</Words>
  <Application>Microsoft Office PowerPoint</Application>
  <PresentationFormat>Geniş ekran</PresentationFormat>
  <Paragraphs>423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Arial</vt:lpstr>
      <vt:lpstr>Book Antiqua</vt:lpstr>
      <vt:lpstr>Bookman Old Style</vt:lpstr>
      <vt:lpstr>Rockwell</vt:lpstr>
      <vt:lpstr>Damask</vt:lpstr>
      <vt:lpstr>PowerPoint Sunusu</vt:lpstr>
      <vt:lpstr>Noktalama işareti nedir </vt:lpstr>
      <vt:lpstr>PowerPoint Sunusu</vt:lpstr>
      <vt:lpstr>1. Nokta (.)</vt:lpstr>
      <vt:lpstr>PowerPoint Sunusu</vt:lpstr>
      <vt:lpstr>PowerPoint Sunusu</vt:lpstr>
      <vt:lpstr>PowerPoint Sunusu</vt:lpstr>
      <vt:lpstr>PowerPoint Sunusu</vt:lpstr>
      <vt:lpstr>2. VİRGÜL (,)</vt:lpstr>
      <vt:lpstr>PowerPoint Sunusu</vt:lpstr>
      <vt:lpstr>PowerPoint Sunusu</vt:lpstr>
      <vt:lpstr>PowerPoint Sunusu</vt:lpstr>
      <vt:lpstr>PowerPoint Sunusu</vt:lpstr>
      <vt:lpstr>PowerPoint Sunusu</vt:lpstr>
      <vt:lpstr>3. NOKTALI VİrGÜL (;)</vt:lpstr>
      <vt:lpstr>4. İKİ NOKTA (:) </vt:lpstr>
      <vt:lpstr>.</vt:lpstr>
      <vt:lpstr>5. ÜÇ NOKTA (…)</vt:lpstr>
      <vt:lpstr>PowerPoint Sunusu</vt:lpstr>
      <vt:lpstr>PowerPoint Sunusu</vt:lpstr>
      <vt:lpstr>6. SORU İŞARETİ (?)</vt:lpstr>
      <vt:lpstr>PowerPoint Sunusu</vt:lpstr>
      <vt:lpstr>7. ÜNLEM İŞARETİ (!)</vt:lpstr>
      <vt:lpstr>PowerPoint Sunusu</vt:lpstr>
      <vt:lpstr>8. TIRNAK İŞARETİ (“ “)</vt:lpstr>
      <vt:lpstr>PowerPoint Sunusu</vt:lpstr>
      <vt:lpstr>PowerPoint Sunusu</vt:lpstr>
      <vt:lpstr>9. KESME İŞARETİ (‘)</vt:lpstr>
      <vt:lpstr>PowerPoint Sunusu</vt:lpstr>
      <vt:lpstr>PowerPoint Sunusu</vt:lpstr>
      <vt:lpstr>10. YAY AYRAÇ (PARANTEZ) ( )</vt:lpstr>
      <vt:lpstr>PowerPoint Sunusu</vt:lpstr>
      <vt:lpstr>PowerPoint Sunusu</vt:lpstr>
      <vt:lpstr>11. KISA ÇİZGİ ( - )</vt:lpstr>
      <vt:lpstr>PowerPoint Sunusu</vt:lpstr>
      <vt:lpstr>PowerPoint Sunusu</vt:lpstr>
      <vt:lpstr>12. Uzun çizgi (—)</vt:lpstr>
      <vt:lpstr>13. Eğik çizgi ( / 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NOKTALAMA İŞARETLERİ</dc:title>
  <dc:creator>meryem aslı yalçın</dc:creator>
  <cp:lastModifiedBy>meryem aslı yalçın</cp:lastModifiedBy>
  <cp:revision>36</cp:revision>
  <dcterms:created xsi:type="dcterms:W3CDTF">2020-12-29T16:30:23Z</dcterms:created>
  <dcterms:modified xsi:type="dcterms:W3CDTF">2020-12-30T16:14:54Z</dcterms:modified>
</cp:coreProperties>
</file>